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66" r:id="rId2"/>
    <p:sldId id="296" r:id="rId3"/>
    <p:sldId id="287" r:id="rId4"/>
    <p:sldId id="256" r:id="rId5"/>
    <p:sldId id="288" r:id="rId6"/>
    <p:sldId id="258" r:id="rId7"/>
    <p:sldId id="289" r:id="rId8"/>
    <p:sldId id="259" r:id="rId9"/>
    <p:sldId id="290" r:id="rId10"/>
    <p:sldId id="260" r:id="rId11"/>
    <p:sldId id="291" r:id="rId12"/>
    <p:sldId id="257" r:id="rId13"/>
    <p:sldId id="292" r:id="rId14"/>
    <p:sldId id="262" r:id="rId15"/>
    <p:sldId id="293" r:id="rId16"/>
    <p:sldId id="264" r:id="rId17"/>
    <p:sldId id="265" r:id="rId18"/>
    <p:sldId id="294" r:id="rId19"/>
    <p:sldId id="295" r:id="rId20"/>
    <p:sldId id="280" r:id="rId21"/>
    <p:sldId id="285" r:id="rId22"/>
    <p:sldId id="286" r:id="rId23"/>
    <p:sldId id="283"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94565"/>
  </p:normalViewPr>
  <p:slideViewPr>
    <p:cSldViewPr snapToGrid="0">
      <p:cViewPr varScale="1">
        <p:scale>
          <a:sx n="93" d="100"/>
          <a:sy n="93" d="100"/>
        </p:scale>
        <p:origin x="216"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662611-F4FF-7C49-AFF2-AF15E1C1AEA2}" type="datetimeFigureOut">
              <a:rPr lang="en-US" smtClean="0"/>
              <a:t>12/2/24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FB48C-DEBA-F046-A94A-7990147AA545}" type="slidenum">
              <a:rPr lang="en-US" smtClean="0"/>
              <a:t>‹#›</a:t>
            </a:fld>
            <a:endParaRPr lang="en-US"/>
          </a:p>
        </p:txBody>
      </p:sp>
    </p:spTree>
    <p:extLst>
      <p:ext uri="{BB962C8B-B14F-4D97-AF65-F5344CB8AC3E}">
        <p14:creationId xmlns:p14="http://schemas.microsoft.com/office/powerpoint/2010/main" val="52915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ADF60-9283-D547-8A7A-D3608BFBB35D}" type="slidenum">
              <a:rPr lang="en-US" smtClean="0"/>
              <a:t>6</a:t>
            </a:fld>
            <a:endParaRPr lang="en-US"/>
          </a:p>
        </p:txBody>
      </p:sp>
    </p:spTree>
    <p:extLst>
      <p:ext uri="{BB962C8B-B14F-4D97-AF65-F5344CB8AC3E}">
        <p14:creationId xmlns:p14="http://schemas.microsoft.com/office/powerpoint/2010/main" val="42079500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12/2/24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12/2/24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12/2/24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12/2/24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12/2/24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12/2/24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12/2/24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4C41CF4-4A13-4AA9-9300-CB7A2E37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7C07E749-03C8-E0C8-D45B-02FB950645BC}"/>
              </a:ext>
            </a:extLst>
          </p:cNvPr>
          <p:cNvSpPr>
            <a:spLocks noGrp="1"/>
          </p:cNvSpPr>
          <p:nvPr>
            <p:ph type="title"/>
          </p:nvPr>
        </p:nvSpPr>
        <p:spPr>
          <a:xfrm>
            <a:off x="683609" y="764372"/>
            <a:ext cx="3173688" cy="5216013"/>
          </a:xfrm>
        </p:spPr>
        <p:txBody>
          <a:bodyPr>
            <a:normAutofit/>
          </a:bodyPr>
          <a:lstStyle/>
          <a:p>
            <a:r>
              <a:rPr lang="en-US" sz="3700" b="1" i="0" u="none" strike="noStrike">
                <a:effectLst/>
                <a:latin typeface="+mn-lt"/>
              </a:rPr>
              <a:t>Arts and Humanities Faculty Research and Creative Inquiry Showcase and Reception</a:t>
            </a:r>
            <a:endParaRPr lang="en-US" sz="3700"/>
          </a:p>
        </p:txBody>
      </p:sp>
      <p:cxnSp>
        <p:nvCxnSpPr>
          <p:cNvPr id="15" name="Straight Connector 14">
            <a:extLst>
              <a:ext uri="{FF2B5EF4-FFF2-40B4-BE49-F238E27FC236}">
                <a16:creationId xmlns:a16="http://schemas.microsoft.com/office/drawing/2014/main" id="{7A77B115-9FF3-46AE-AE08-826DEB9A6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27197" y="1923563"/>
            <a:ext cx="0" cy="30175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1A91195-9029-D818-7596-4F0EC0F995CE}"/>
              </a:ext>
            </a:extLst>
          </p:cNvPr>
          <p:cNvSpPr>
            <a:spLocks noGrp="1"/>
          </p:cNvSpPr>
          <p:nvPr>
            <p:ph idx="1"/>
          </p:nvPr>
        </p:nvSpPr>
        <p:spPr>
          <a:xfrm>
            <a:off x="4370138" y="764372"/>
            <a:ext cx="7086600" cy="5216013"/>
          </a:xfrm>
        </p:spPr>
        <p:txBody>
          <a:bodyPr anchor="ctr">
            <a:normAutofit/>
          </a:bodyPr>
          <a:lstStyle/>
          <a:p>
            <a:r>
              <a:rPr lang="en-US" sz="2000" b="0" i="0" u="none" strike="noStrike" dirty="0">
                <a:effectLst/>
                <a:latin typeface="Buckeye Sans 2" pitchFamily="2" charset="77"/>
              </a:rPr>
              <a:t>The Faculty Research and Creative Inquiry Showcase celebrates recipients of Arts and Humanities Course Release and Large Grants and features the results of their work through flash talks and visual displays</a:t>
            </a:r>
          </a:p>
          <a:p>
            <a:endParaRPr lang="en-US" sz="2000" dirty="0"/>
          </a:p>
        </p:txBody>
      </p:sp>
    </p:spTree>
    <p:extLst>
      <p:ext uri="{BB962C8B-B14F-4D97-AF65-F5344CB8AC3E}">
        <p14:creationId xmlns:p14="http://schemas.microsoft.com/office/powerpoint/2010/main" val="3374083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A3329613-8831-4432-A62D-24A970EFC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oth with wings and text&#10;&#10;Description automatically generated">
            <a:extLst>
              <a:ext uri="{FF2B5EF4-FFF2-40B4-BE49-F238E27FC236}">
                <a16:creationId xmlns:a16="http://schemas.microsoft.com/office/drawing/2014/main" id="{4A45B617-F6BD-60F4-C29B-90E2BF275FF6}"/>
              </a:ext>
            </a:extLst>
          </p:cNvPr>
          <p:cNvPicPr>
            <a:picLocks noChangeAspect="1"/>
          </p:cNvPicPr>
          <p:nvPr/>
        </p:nvPicPr>
        <p:blipFill>
          <a:blip r:embed="rId2"/>
          <a:srcRect l="2868" r="19183" b="1"/>
          <a:stretch/>
        </p:blipFill>
        <p:spPr>
          <a:xfrm>
            <a:off x="20" y="10"/>
            <a:ext cx="3350507" cy="6857990"/>
          </a:xfrm>
          <a:prstGeom prst="rect">
            <a:avLst/>
          </a:prstGeom>
        </p:spPr>
      </p:pic>
      <p:sp>
        <p:nvSpPr>
          <p:cNvPr id="71" name="Rectangle 70">
            <a:extLst>
              <a:ext uri="{FF2B5EF4-FFF2-40B4-BE49-F238E27FC236}">
                <a16:creationId xmlns:a16="http://schemas.microsoft.com/office/drawing/2014/main" id="{2A4E0407-A637-4681-B905-C53E4216CE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9744" y="685799"/>
            <a:ext cx="4232512"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A1DE4-5768-2B8D-36EB-B0B7A004EE71}"/>
              </a:ext>
            </a:extLst>
          </p:cNvPr>
          <p:cNvSpPr>
            <a:spLocks noGrp="1"/>
          </p:cNvSpPr>
          <p:nvPr>
            <p:ph type="ctrTitle"/>
          </p:nvPr>
        </p:nvSpPr>
        <p:spPr>
          <a:xfrm>
            <a:off x="4488177" y="1491305"/>
            <a:ext cx="3212806" cy="3875386"/>
          </a:xfrm>
        </p:spPr>
        <p:txBody>
          <a:bodyPr anchor="b">
            <a:normAutofit fontScale="90000"/>
          </a:bodyPr>
          <a:lstStyle/>
          <a:p>
            <a:pPr algn="ctr"/>
            <a:r>
              <a:rPr lang="en-US" sz="2400" cap="none" dirty="0">
                <a:solidFill>
                  <a:srgbClr val="595959"/>
                </a:solidFill>
                <a:latin typeface="Garamond" panose="02020404030301010803" pitchFamily="18" charset="0"/>
              </a:rPr>
              <a:t>Moth Journeys and Butterfly Effects: Longing and </a:t>
            </a:r>
            <a:r>
              <a:rPr lang="en-US" sz="2400" cap="none" dirty="0" err="1">
                <a:solidFill>
                  <a:srgbClr val="595959"/>
                </a:solidFill>
                <a:latin typeface="Garamond" panose="02020404030301010803" pitchFamily="18" charset="0"/>
              </a:rPr>
              <a:t>Postmigrant</a:t>
            </a:r>
            <a:r>
              <a:rPr lang="en-US" sz="2400" cap="none" dirty="0">
                <a:solidFill>
                  <a:srgbClr val="595959"/>
                </a:solidFill>
                <a:latin typeface="Garamond" panose="02020404030301010803" pitchFamily="18" charset="0"/>
              </a:rPr>
              <a:t> Intertextuality in Johannes </a:t>
            </a:r>
            <a:r>
              <a:rPr lang="en-US" sz="2400" cap="none" dirty="0" err="1">
                <a:solidFill>
                  <a:srgbClr val="595959"/>
                </a:solidFill>
                <a:latin typeface="Garamond" panose="02020404030301010803" pitchFamily="18" charset="0"/>
              </a:rPr>
              <a:t>Anyuru’s</a:t>
            </a:r>
            <a:r>
              <a:rPr lang="en-US" sz="2400" cap="none" dirty="0">
                <a:solidFill>
                  <a:srgbClr val="595959"/>
                </a:solidFill>
                <a:latin typeface="Garamond" panose="02020404030301010803" pitchFamily="18" charset="0"/>
              </a:rPr>
              <a:t> </a:t>
            </a:r>
            <a:r>
              <a:rPr lang="en-US" sz="2400" i="1" cap="none" dirty="0">
                <a:solidFill>
                  <a:srgbClr val="595959"/>
                </a:solidFill>
                <a:latin typeface="Garamond" panose="02020404030301010803" pitchFamily="18" charset="0"/>
              </a:rPr>
              <a:t>De </a:t>
            </a:r>
            <a:r>
              <a:rPr lang="en-US" sz="2400" i="1" cap="none" dirty="0" err="1">
                <a:solidFill>
                  <a:srgbClr val="595959"/>
                </a:solidFill>
                <a:latin typeface="Garamond" panose="02020404030301010803" pitchFamily="18" charset="0"/>
              </a:rPr>
              <a:t>kommer</a:t>
            </a:r>
            <a:r>
              <a:rPr lang="en-US" sz="2400" i="1" cap="none" dirty="0">
                <a:solidFill>
                  <a:srgbClr val="595959"/>
                </a:solidFill>
                <a:latin typeface="Garamond" panose="02020404030301010803" pitchFamily="18" charset="0"/>
              </a:rPr>
              <a:t> </a:t>
            </a:r>
            <a:r>
              <a:rPr lang="en-US" sz="2400" i="1" cap="none" dirty="0" err="1">
                <a:solidFill>
                  <a:srgbClr val="595959"/>
                </a:solidFill>
                <a:latin typeface="Garamond" panose="02020404030301010803" pitchFamily="18" charset="0"/>
              </a:rPr>
              <a:t>att</a:t>
            </a:r>
            <a:r>
              <a:rPr lang="en-US" sz="2400" i="1" cap="none" dirty="0">
                <a:solidFill>
                  <a:srgbClr val="595959"/>
                </a:solidFill>
                <a:latin typeface="Garamond" panose="02020404030301010803" pitchFamily="18" charset="0"/>
              </a:rPr>
              <a:t> </a:t>
            </a:r>
            <a:r>
              <a:rPr lang="en-US" sz="2400" i="1" cap="none" dirty="0" err="1">
                <a:solidFill>
                  <a:srgbClr val="595959"/>
                </a:solidFill>
                <a:latin typeface="Garamond" panose="02020404030301010803" pitchFamily="18" charset="0"/>
              </a:rPr>
              <a:t>drunkna</a:t>
            </a:r>
            <a:r>
              <a:rPr lang="en-US" sz="2400" i="1" cap="none" dirty="0">
                <a:solidFill>
                  <a:srgbClr val="595959"/>
                </a:solidFill>
                <a:latin typeface="Garamond" panose="02020404030301010803" pitchFamily="18" charset="0"/>
              </a:rPr>
              <a:t> </a:t>
            </a:r>
            <a:r>
              <a:rPr lang="en-US" sz="2400" i="1" cap="none" dirty="0" err="1">
                <a:solidFill>
                  <a:srgbClr val="595959"/>
                </a:solidFill>
                <a:latin typeface="Garamond" panose="02020404030301010803" pitchFamily="18" charset="0"/>
              </a:rPr>
              <a:t>i</a:t>
            </a:r>
            <a:r>
              <a:rPr lang="en-US" sz="2400" i="1" cap="none" dirty="0">
                <a:solidFill>
                  <a:srgbClr val="595959"/>
                </a:solidFill>
                <a:latin typeface="Garamond" panose="02020404030301010803" pitchFamily="18" charset="0"/>
              </a:rPr>
              <a:t> </a:t>
            </a:r>
            <a:r>
              <a:rPr lang="en-US" sz="2400" i="1" cap="none" dirty="0" err="1">
                <a:solidFill>
                  <a:srgbClr val="595959"/>
                </a:solidFill>
                <a:latin typeface="Garamond" panose="02020404030301010803" pitchFamily="18" charset="0"/>
              </a:rPr>
              <a:t>sina</a:t>
            </a:r>
            <a:r>
              <a:rPr lang="en-US" sz="2400" i="1" cap="none" dirty="0">
                <a:solidFill>
                  <a:srgbClr val="595959"/>
                </a:solidFill>
                <a:latin typeface="Garamond" panose="02020404030301010803" pitchFamily="18" charset="0"/>
              </a:rPr>
              <a:t> </a:t>
            </a:r>
            <a:r>
              <a:rPr lang="en-US" sz="2400" i="1" cap="none" dirty="0" err="1">
                <a:solidFill>
                  <a:srgbClr val="595959"/>
                </a:solidFill>
                <a:latin typeface="Garamond" panose="02020404030301010803" pitchFamily="18" charset="0"/>
              </a:rPr>
              <a:t>mödrars</a:t>
            </a:r>
            <a:r>
              <a:rPr lang="en-US" sz="2400" i="1" cap="none" dirty="0">
                <a:solidFill>
                  <a:srgbClr val="595959"/>
                </a:solidFill>
                <a:latin typeface="Garamond" panose="02020404030301010803" pitchFamily="18" charset="0"/>
              </a:rPr>
              <a:t> </a:t>
            </a:r>
            <a:r>
              <a:rPr lang="en-US" sz="2400" i="1" cap="none" dirty="0" err="1">
                <a:solidFill>
                  <a:srgbClr val="595959"/>
                </a:solidFill>
                <a:latin typeface="Garamond" panose="02020404030301010803" pitchFamily="18" charset="0"/>
              </a:rPr>
              <a:t>tårar</a:t>
            </a:r>
            <a:br>
              <a:rPr lang="en-US" sz="2400" i="1" cap="none" dirty="0">
                <a:solidFill>
                  <a:srgbClr val="595959"/>
                </a:solidFill>
                <a:latin typeface="Garamond" panose="02020404030301010803" pitchFamily="18" charset="0"/>
              </a:rPr>
            </a:br>
            <a:br>
              <a:rPr lang="en-US" sz="2400" i="1" cap="none" dirty="0">
                <a:solidFill>
                  <a:srgbClr val="595959"/>
                </a:solidFill>
                <a:latin typeface="Garamond" panose="02020404030301010803" pitchFamily="18" charset="0"/>
              </a:rPr>
            </a:br>
            <a:r>
              <a:rPr lang="en-US" sz="1800" cap="none" dirty="0">
                <a:solidFill>
                  <a:srgbClr val="595959"/>
                </a:solidFill>
                <a:latin typeface="Garamond" panose="02020404030301010803" pitchFamily="18" charset="0"/>
              </a:rPr>
              <a:t>Johanna Sellman, Associate Professor </a:t>
            </a:r>
            <a:br>
              <a:rPr lang="en-US" sz="1800" cap="none" dirty="0">
                <a:solidFill>
                  <a:srgbClr val="595959"/>
                </a:solidFill>
                <a:latin typeface="Garamond" panose="02020404030301010803" pitchFamily="18" charset="0"/>
              </a:rPr>
            </a:br>
            <a:br>
              <a:rPr lang="en-US" sz="1800" cap="none" dirty="0">
                <a:solidFill>
                  <a:srgbClr val="595959"/>
                </a:solidFill>
                <a:latin typeface="Garamond" panose="02020404030301010803" pitchFamily="18" charset="0"/>
              </a:rPr>
            </a:br>
            <a:r>
              <a:rPr lang="en-US" sz="1800" cap="none" dirty="0">
                <a:solidFill>
                  <a:srgbClr val="595959"/>
                </a:solidFill>
                <a:latin typeface="Garamond" panose="02020404030301010803" pitchFamily="18" charset="0"/>
              </a:rPr>
              <a:t>Department of Near Eastern and South Asian Languages and Cultures</a:t>
            </a:r>
            <a:br>
              <a:rPr lang="en-US" sz="2400" i="1" cap="none" dirty="0">
                <a:solidFill>
                  <a:srgbClr val="595959"/>
                </a:solidFill>
                <a:latin typeface="Garamond" panose="02020404030301010803" pitchFamily="18" charset="0"/>
              </a:rPr>
            </a:br>
            <a:br>
              <a:rPr lang="en-US" sz="2400" i="1" cap="none" dirty="0">
                <a:solidFill>
                  <a:srgbClr val="595959"/>
                </a:solidFill>
                <a:latin typeface="Garamond" panose="02020404030301010803" pitchFamily="18" charset="0"/>
              </a:rPr>
            </a:br>
            <a:endParaRPr lang="en-US" sz="2400" cap="none" dirty="0">
              <a:solidFill>
                <a:srgbClr val="595959"/>
              </a:solidFill>
              <a:latin typeface="Garamond" panose="02020404030301010803" pitchFamily="18" charset="0"/>
            </a:endParaRPr>
          </a:p>
        </p:txBody>
      </p:sp>
      <p:pic>
        <p:nvPicPr>
          <p:cNvPr id="8" name="Picture 7" descr="A drawing of a butterfly&#10;&#10;Description automatically generated">
            <a:extLst>
              <a:ext uri="{FF2B5EF4-FFF2-40B4-BE49-F238E27FC236}">
                <a16:creationId xmlns:a16="http://schemas.microsoft.com/office/drawing/2014/main" id="{E67DDB80-9712-41CC-2054-DAD59AB12730}"/>
              </a:ext>
            </a:extLst>
          </p:cNvPr>
          <p:cNvPicPr>
            <a:picLocks noChangeAspect="1"/>
          </p:cNvPicPr>
          <p:nvPr/>
        </p:nvPicPr>
        <p:blipFill>
          <a:blip r:embed="rId3"/>
          <a:srcRect l="24781" r="26322"/>
          <a:stretch/>
        </p:blipFill>
        <p:spPr>
          <a:xfrm>
            <a:off x="8838633" y="-2"/>
            <a:ext cx="3353367" cy="6858001"/>
          </a:xfrm>
          <a:prstGeom prst="rect">
            <a:avLst/>
          </a:prstGeom>
        </p:spPr>
      </p:pic>
    </p:spTree>
    <p:extLst>
      <p:ext uri="{BB962C8B-B14F-4D97-AF65-F5344CB8AC3E}">
        <p14:creationId xmlns:p14="http://schemas.microsoft.com/office/powerpoint/2010/main" val="180260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92EDF-9CDA-C1A5-98AA-ABEA4795BC3C}"/>
              </a:ext>
            </a:extLst>
          </p:cNvPr>
          <p:cNvSpPr>
            <a:spLocks noGrp="1"/>
          </p:cNvSpPr>
          <p:nvPr>
            <p:ph type="title"/>
          </p:nvPr>
        </p:nvSpPr>
        <p:spPr/>
        <p:txBody>
          <a:bodyPr>
            <a:normAutofit fontScale="90000"/>
          </a:bodyPr>
          <a:lstStyle/>
          <a:p>
            <a:r>
              <a:rPr lang="en-US" dirty="0">
                <a:solidFill>
                  <a:schemeClr val="bg1"/>
                </a:solidFill>
              </a:rPr>
              <a:t>John Grinstead</a:t>
            </a:r>
            <a:br>
              <a:rPr lang="en-US" dirty="0">
                <a:solidFill>
                  <a:schemeClr val="bg1"/>
                </a:solidFill>
              </a:rPr>
            </a:br>
            <a:r>
              <a:rPr lang="en-US" dirty="0">
                <a:solidFill>
                  <a:schemeClr val="bg1"/>
                </a:solidFill>
              </a:rPr>
              <a:t>Chair</a:t>
            </a:r>
            <a:br>
              <a:rPr lang="en-US" dirty="0">
                <a:solidFill>
                  <a:schemeClr val="bg1"/>
                </a:solidFill>
              </a:rPr>
            </a:br>
            <a:r>
              <a:rPr lang="en-US" dirty="0">
                <a:solidFill>
                  <a:schemeClr val="bg1"/>
                </a:solidFill>
              </a:rPr>
              <a:t>Spanish and Portuguese </a:t>
            </a:r>
          </a:p>
        </p:txBody>
      </p:sp>
      <p:sp>
        <p:nvSpPr>
          <p:cNvPr id="3" name="Content Placeholder 2">
            <a:extLst>
              <a:ext uri="{FF2B5EF4-FFF2-40B4-BE49-F238E27FC236}">
                <a16:creationId xmlns:a16="http://schemas.microsoft.com/office/drawing/2014/main" id="{6226D51F-66A1-9C71-D18D-79948078A2F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065832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3106AA-232E-0B18-4DD0-C9A6F156FFAD}"/>
              </a:ext>
            </a:extLst>
          </p:cNvPr>
          <p:cNvSpPr>
            <a:spLocks noGrp="1"/>
          </p:cNvSpPr>
          <p:nvPr>
            <p:ph type="title"/>
          </p:nvPr>
        </p:nvSpPr>
        <p:spPr>
          <a:xfrm>
            <a:off x="-1" y="284190"/>
            <a:ext cx="6731395" cy="1196267"/>
          </a:xfrm>
        </p:spPr>
        <p:txBody>
          <a:bodyPr>
            <a:normAutofit fontScale="90000"/>
          </a:bodyPr>
          <a:lstStyle/>
          <a:p>
            <a:pPr algn="ctr"/>
            <a:r>
              <a:rPr lang="en-US" sz="2800" dirty="0">
                <a:solidFill>
                  <a:schemeClr val="bg1"/>
                </a:solidFill>
              </a:rPr>
              <a:t>Developmental Semantics in </a:t>
            </a:r>
            <a:br>
              <a:rPr lang="en-US" sz="2800" dirty="0">
                <a:solidFill>
                  <a:schemeClr val="bg1"/>
                </a:solidFill>
              </a:rPr>
            </a:br>
            <a:r>
              <a:rPr lang="en-US" sz="2800" dirty="0">
                <a:solidFill>
                  <a:schemeClr val="bg1"/>
                </a:solidFill>
              </a:rPr>
              <a:t>Imbabura Kichwa</a:t>
            </a:r>
            <a:br>
              <a:rPr lang="en-US" sz="2800" dirty="0">
                <a:solidFill>
                  <a:schemeClr val="bg1"/>
                </a:solidFill>
              </a:rPr>
            </a:br>
            <a:r>
              <a:rPr lang="en-US" sz="1800" dirty="0">
                <a:solidFill>
                  <a:schemeClr val="bg1"/>
                </a:solidFill>
              </a:rPr>
              <a:t>John Grinstead &amp; Santiago </a:t>
            </a:r>
            <a:r>
              <a:rPr lang="en-US" sz="1800" dirty="0" err="1">
                <a:solidFill>
                  <a:schemeClr val="bg1"/>
                </a:solidFill>
              </a:rPr>
              <a:t>Gualapuro</a:t>
            </a:r>
            <a:r>
              <a:rPr lang="en-US" sz="1800" dirty="0">
                <a:solidFill>
                  <a:schemeClr val="bg1"/>
                </a:solidFill>
              </a:rPr>
              <a:t> </a:t>
            </a:r>
            <a:r>
              <a:rPr lang="en-US" sz="1800" dirty="0" err="1">
                <a:solidFill>
                  <a:schemeClr val="bg1"/>
                </a:solidFill>
              </a:rPr>
              <a:t>Gualapuro</a:t>
            </a:r>
            <a:br>
              <a:rPr lang="en-US" sz="1800" dirty="0">
                <a:solidFill>
                  <a:schemeClr val="bg1"/>
                </a:solidFill>
              </a:rPr>
            </a:br>
            <a:r>
              <a:rPr lang="en-US" sz="1800" dirty="0">
                <a:solidFill>
                  <a:schemeClr val="bg1"/>
                </a:solidFill>
              </a:rPr>
              <a:t>Department of Spanish &amp; Portuguese</a:t>
            </a:r>
          </a:p>
        </p:txBody>
      </p:sp>
      <p:sp>
        <p:nvSpPr>
          <p:cNvPr id="3" name="Content Placeholder 2">
            <a:extLst>
              <a:ext uri="{FF2B5EF4-FFF2-40B4-BE49-F238E27FC236}">
                <a16:creationId xmlns:a16="http://schemas.microsoft.com/office/drawing/2014/main" id="{8C8E883E-95ED-36AB-9EB7-225409A6157B}"/>
              </a:ext>
            </a:extLst>
          </p:cNvPr>
          <p:cNvSpPr>
            <a:spLocks noGrp="1"/>
          </p:cNvSpPr>
          <p:nvPr>
            <p:ph idx="1"/>
          </p:nvPr>
        </p:nvSpPr>
        <p:spPr>
          <a:xfrm>
            <a:off x="370113" y="1719945"/>
            <a:ext cx="5856514" cy="4853865"/>
          </a:xfrm>
        </p:spPr>
        <p:txBody>
          <a:bodyPr>
            <a:normAutofit fontScale="85000" lnSpcReduction="20000"/>
          </a:bodyPr>
          <a:lstStyle/>
          <a:p>
            <a:r>
              <a:rPr lang="en-US" sz="1400" dirty="0">
                <a:solidFill>
                  <a:schemeClr val="bg1"/>
                </a:solidFill>
              </a:rPr>
              <a:t>Do elementary-school aged child-speakers of Imbabura Kichwa in Ecuador have similar, “some, but not all” interpretations of sentences with the quantifier </a:t>
            </a:r>
            <a:r>
              <a:rPr lang="en-US" sz="1400" i="1" dirty="0" err="1">
                <a:solidFill>
                  <a:schemeClr val="bg1"/>
                </a:solidFill>
              </a:rPr>
              <a:t>wakin</a:t>
            </a:r>
            <a:r>
              <a:rPr lang="en-US" sz="1400" dirty="0">
                <a:solidFill>
                  <a:schemeClr val="bg1"/>
                </a:solidFill>
              </a:rPr>
              <a:t> (“some”), as has been reported in other languages?</a:t>
            </a:r>
          </a:p>
          <a:p>
            <a:endParaRPr lang="en-US" sz="1400" dirty="0">
              <a:solidFill>
                <a:schemeClr val="bg1"/>
              </a:solidFill>
            </a:endParaRPr>
          </a:p>
          <a:p>
            <a:pPr lvl="1"/>
            <a:r>
              <a:rPr lang="en-US" sz="1300" dirty="0">
                <a:solidFill>
                  <a:schemeClr val="bg1"/>
                </a:solidFill>
              </a:rPr>
              <a:t>Grice (1975) and Horn (1989) claim that quantifier sits on a pragmatic scale in the lexicon and that using “some” negates the stronger quantifiers on the scale, including “all”, yielding the “some, but not all” scalar implicature interpretation.</a:t>
            </a:r>
          </a:p>
          <a:p>
            <a:pPr lvl="1"/>
            <a:endParaRPr lang="en-US" sz="1300" dirty="0">
              <a:solidFill>
                <a:schemeClr val="bg1"/>
              </a:solidFill>
            </a:endParaRPr>
          </a:p>
          <a:p>
            <a:pPr lvl="1"/>
            <a:r>
              <a:rPr lang="en-US" sz="1300" dirty="0">
                <a:solidFill>
                  <a:schemeClr val="bg1"/>
                </a:solidFill>
              </a:rPr>
              <a:t>Is this true in less-commonly-studied languages, such as Imbabura Kichwa?</a:t>
            </a:r>
          </a:p>
          <a:p>
            <a:endParaRPr lang="en-US" sz="1400" dirty="0">
              <a:solidFill>
                <a:schemeClr val="bg1"/>
              </a:solidFill>
            </a:endParaRPr>
          </a:p>
          <a:p>
            <a:r>
              <a:rPr lang="en-US" sz="1400" dirty="0">
                <a:solidFill>
                  <a:schemeClr val="bg1"/>
                </a:solidFill>
              </a:rPr>
              <a:t>A video is shown in which 4 of 4 children go up the stairs in a house, and participants hear the sentence, “Some children went upstairs.” in Kichwa.</a:t>
            </a:r>
          </a:p>
          <a:p>
            <a:pPr lvl="1"/>
            <a:endParaRPr lang="en-US" sz="1400" dirty="0">
              <a:solidFill>
                <a:schemeClr val="bg1"/>
              </a:solidFill>
            </a:endParaRPr>
          </a:p>
          <a:p>
            <a:pPr lvl="1"/>
            <a:r>
              <a:rPr lang="en-US" sz="1400" dirty="0">
                <a:solidFill>
                  <a:schemeClr val="bg1"/>
                </a:solidFill>
              </a:rPr>
              <a:t>Adults say “No, they all went upstairs.”</a:t>
            </a:r>
          </a:p>
          <a:p>
            <a:pPr lvl="1"/>
            <a:endParaRPr lang="en-US" sz="1400" dirty="0">
              <a:solidFill>
                <a:schemeClr val="bg1"/>
              </a:solidFill>
            </a:endParaRPr>
          </a:p>
          <a:p>
            <a:r>
              <a:rPr lang="en-US" sz="1400" dirty="0">
                <a:solidFill>
                  <a:schemeClr val="bg1"/>
                </a:solidFill>
              </a:rPr>
              <a:t>Participants (</a:t>
            </a:r>
            <a:r>
              <a:rPr lang="en-US" sz="1400" i="1" dirty="0">
                <a:solidFill>
                  <a:schemeClr val="bg1"/>
                </a:solidFill>
              </a:rPr>
              <a:t>n</a:t>
            </a:r>
            <a:r>
              <a:rPr lang="en-US" sz="1400" dirty="0">
                <a:solidFill>
                  <a:schemeClr val="bg1"/>
                </a:solidFill>
              </a:rPr>
              <a:t> = 49) appear more adult-like as they age, and 8-year-olds appear adult-like, as in other languages.</a:t>
            </a:r>
          </a:p>
          <a:p>
            <a:endParaRPr lang="en-US" sz="1400" dirty="0">
              <a:solidFill>
                <a:schemeClr val="bg1"/>
              </a:solidFill>
            </a:endParaRPr>
          </a:p>
          <a:p>
            <a:r>
              <a:rPr lang="en-US" sz="1400" dirty="0">
                <a:solidFill>
                  <a:schemeClr val="bg1"/>
                </a:solidFill>
              </a:rPr>
              <a:t>Data analysis is still in progress, but in our current small sample (</a:t>
            </a:r>
            <a:r>
              <a:rPr lang="en-US" sz="1400" i="1" dirty="0">
                <a:solidFill>
                  <a:schemeClr val="bg1"/>
                </a:solidFill>
              </a:rPr>
              <a:t>n</a:t>
            </a:r>
            <a:r>
              <a:rPr lang="en-US" sz="1400" dirty="0">
                <a:solidFill>
                  <a:schemeClr val="bg1"/>
                </a:solidFill>
              </a:rPr>
              <a:t> = 23) of spontaneous production data, morphosyntax (</a:t>
            </a:r>
            <a:r>
              <a:rPr lang="en-US" sz="1400" dirty="0" err="1">
                <a:solidFill>
                  <a:schemeClr val="bg1"/>
                </a:solidFill>
              </a:rPr>
              <a:t>MLUw</a:t>
            </a:r>
            <a:r>
              <a:rPr lang="en-US" sz="1400" dirty="0">
                <a:solidFill>
                  <a:schemeClr val="bg1"/>
                </a:solidFill>
              </a:rPr>
              <a:t>) and lexicon (NDW) correlate (</a:t>
            </a:r>
            <a:r>
              <a:rPr lang="en-US" sz="1400" i="1" dirty="0">
                <a:solidFill>
                  <a:schemeClr val="bg1"/>
                </a:solidFill>
              </a:rPr>
              <a:t>r</a:t>
            </a:r>
            <a:r>
              <a:rPr lang="en-US" sz="1400" dirty="0">
                <a:solidFill>
                  <a:schemeClr val="bg1"/>
                </a:solidFill>
              </a:rPr>
              <a:t> = .621, </a:t>
            </a:r>
            <a:r>
              <a:rPr lang="en-US" sz="1400" i="1" dirty="0">
                <a:solidFill>
                  <a:schemeClr val="bg1"/>
                </a:solidFill>
              </a:rPr>
              <a:t>p</a:t>
            </a:r>
            <a:r>
              <a:rPr lang="en-US" sz="1400" dirty="0">
                <a:solidFill>
                  <a:schemeClr val="bg1"/>
                </a:solidFill>
              </a:rPr>
              <a:t> = .002), as in other languages.</a:t>
            </a:r>
          </a:p>
          <a:p>
            <a:pPr lvl="1"/>
            <a:endParaRPr lang="en-US" sz="1400" dirty="0">
              <a:solidFill>
                <a:schemeClr val="bg1"/>
              </a:solidFill>
            </a:endParaRPr>
          </a:p>
          <a:p>
            <a:pPr lvl="1"/>
            <a:r>
              <a:rPr lang="en-US" sz="1400" dirty="0">
                <a:solidFill>
                  <a:schemeClr val="bg1"/>
                </a:solidFill>
              </a:rPr>
              <a:t>Will overall size of the lexicon predict sentence interpretations, as it does in child Spanish? Hopefully, ongoing data analysis will answer this question.</a:t>
            </a:r>
          </a:p>
        </p:txBody>
      </p:sp>
      <p:pic>
        <p:nvPicPr>
          <p:cNvPr id="5" name="Picture 4" descr="A graph of blue squares with black text&#10;&#10;Description automatically generated">
            <a:extLst>
              <a:ext uri="{FF2B5EF4-FFF2-40B4-BE49-F238E27FC236}">
                <a16:creationId xmlns:a16="http://schemas.microsoft.com/office/drawing/2014/main" id="{C5B9F04F-349E-F562-3783-287BAB4406BB}"/>
              </a:ext>
            </a:extLst>
          </p:cNvPr>
          <p:cNvPicPr>
            <a:picLocks noChangeAspect="1"/>
          </p:cNvPicPr>
          <p:nvPr/>
        </p:nvPicPr>
        <p:blipFill>
          <a:blip r:embed="rId4"/>
          <a:stretch>
            <a:fillRect/>
          </a:stretch>
        </p:blipFill>
        <p:spPr>
          <a:xfrm>
            <a:off x="6731394" y="139487"/>
            <a:ext cx="5261788" cy="3104455"/>
          </a:xfrm>
          <a:prstGeom prst="rect">
            <a:avLst/>
          </a:prstGeom>
        </p:spPr>
      </p:pic>
      <p:pic>
        <p:nvPicPr>
          <p:cNvPr id="6" name="waKIN_chakana4_4">
            <a:hlinkClick r:id="" action="ppaction://media"/>
            <a:extLst>
              <a:ext uri="{FF2B5EF4-FFF2-40B4-BE49-F238E27FC236}">
                <a16:creationId xmlns:a16="http://schemas.microsoft.com/office/drawing/2014/main" id="{4F039565-8904-B012-F8AC-41CE3768CF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71481" y="3270769"/>
            <a:ext cx="5606372" cy="3153584"/>
          </a:xfrm>
          <a:prstGeom prst="rect">
            <a:avLst/>
          </a:prstGeom>
        </p:spPr>
      </p:pic>
    </p:spTree>
    <p:extLst>
      <p:ext uri="{BB962C8B-B14F-4D97-AF65-F5344CB8AC3E}">
        <p14:creationId xmlns:p14="http://schemas.microsoft.com/office/powerpoint/2010/main" val="331489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AE0B7-2CB3-56BA-F927-462BA30BBE31}"/>
              </a:ext>
            </a:extLst>
          </p:cNvPr>
          <p:cNvSpPr>
            <a:spLocks noGrp="1"/>
          </p:cNvSpPr>
          <p:nvPr>
            <p:ph type="title"/>
          </p:nvPr>
        </p:nvSpPr>
        <p:spPr/>
        <p:txBody>
          <a:bodyPr>
            <a:normAutofit fontScale="90000"/>
          </a:bodyPr>
          <a:lstStyle/>
          <a:p>
            <a:r>
              <a:rPr lang="en-US" dirty="0">
                <a:solidFill>
                  <a:schemeClr val="bg1"/>
                </a:solidFill>
              </a:rPr>
              <a:t>Marc Ainger</a:t>
            </a:r>
            <a:br>
              <a:rPr lang="en-US" dirty="0">
                <a:solidFill>
                  <a:schemeClr val="bg1"/>
                </a:solidFill>
              </a:rPr>
            </a:br>
            <a:r>
              <a:rPr lang="en-US" dirty="0">
                <a:solidFill>
                  <a:schemeClr val="bg1"/>
                </a:solidFill>
              </a:rPr>
              <a:t>Associate Professor</a:t>
            </a:r>
            <a:br>
              <a:rPr lang="en-US" dirty="0">
                <a:solidFill>
                  <a:schemeClr val="bg1"/>
                </a:solidFill>
              </a:rPr>
            </a:br>
            <a:r>
              <a:rPr lang="en-US" dirty="0">
                <a:solidFill>
                  <a:schemeClr val="bg1"/>
                </a:solidFill>
              </a:rPr>
              <a:t>School of Music</a:t>
            </a:r>
          </a:p>
        </p:txBody>
      </p:sp>
      <p:sp>
        <p:nvSpPr>
          <p:cNvPr id="3" name="Content Placeholder 2">
            <a:extLst>
              <a:ext uri="{FF2B5EF4-FFF2-40B4-BE49-F238E27FC236}">
                <a16:creationId xmlns:a16="http://schemas.microsoft.com/office/drawing/2014/main" id="{04762E8A-95E4-8081-A6EB-A9C6AAA571A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466013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1A99C-DFFB-5143-F621-004E04818A5D}"/>
              </a:ext>
            </a:extLst>
          </p:cNvPr>
          <p:cNvSpPr>
            <a:spLocks noGrp="1"/>
          </p:cNvSpPr>
          <p:nvPr>
            <p:ph type="title"/>
          </p:nvPr>
        </p:nvSpPr>
        <p:spPr/>
        <p:txBody>
          <a:bodyPr/>
          <a:lstStyle/>
          <a:p>
            <a:endParaRPr lang="en-US"/>
          </a:p>
        </p:txBody>
      </p:sp>
      <p:pic>
        <p:nvPicPr>
          <p:cNvPr id="5" name="Content Placeholder 4" descr="A group of people in a room with monitors&#10;&#10;Description automatically generated">
            <a:extLst>
              <a:ext uri="{FF2B5EF4-FFF2-40B4-BE49-F238E27FC236}">
                <a16:creationId xmlns:a16="http://schemas.microsoft.com/office/drawing/2014/main" id="{824F8B92-EBD1-B46D-3A20-8B8FF01077BE}"/>
              </a:ext>
            </a:extLst>
          </p:cNvPr>
          <p:cNvPicPr>
            <a:picLocks noGrp="1" noChangeAspect="1"/>
          </p:cNvPicPr>
          <p:nvPr>
            <p:ph idx="1"/>
          </p:nvPr>
        </p:nvPicPr>
        <p:blipFill>
          <a:blip r:embed="rId2"/>
          <a:stretch>
            <a:fillRect/>
          </a:stretch>
        </p:blipFill>
        <p:spPr>
          <a:xfrm>
            <a:off x="0" y="-10137"/>
            <a:ext cx="12192000" cy="6878273"/>
          </a:xfrm>
        </p:spPr>
      </p:pic>
    </p:spTree>
    <p:extLst>
      <p:ext uri="{BB962C8B-B14F-4D97-AF65-F5344CB8AC3E}">
        <p14:creationId xmlns:p14="http://schemas.microsoft.com/office/powerpoint/2010/main" val="2028630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96613-A92E-5FB6-4960-8D5802ECC60D}"/>
              </a:ext>
            </a:extLst>
          </p:cNvPr>
          <p:cNvSpPr>
            <a:spLocks noGrp="1"/>
          </p:cNvSpPr>
          <p:nvPr>
            <p:ph type="title"/>
          </p:nvPr>
        </p:nvSpPr>
        <p:spPr>
          <a:xfrm>
            <a:off x="2785730" y="764373"/>
            <a:ext cx="8720470" cy="1293028"/>
          </a:xfrm>
        </p:spPr>
        <p:txBody>
          <a:bodyPr>
            <a:normAutofit fontScale="90000"/>
          </a:bodyPr>
          <a:lstStyle/>
          <a:p>
            <a:r>
              <a:rPr lang="en-US" dirty="0">
                <a:solidFill>
                  <a:schemeClr val="bg1"/>
                </a:solidFill>
              </a:rPr>
              <a:t>Christopher </a:t>
            </a:r>
            <a:r>
              <a:rPr lang="en-US" dirty="0" err="1">
                <a:solidFill>
                  <a:schemeClr val="bg1"/>
                </a:solidFill>
              </a:rPr>
              <a:t>Highley</a:t>
            </a:r>
            <a:br>
              <a:rPr lang="en-US" dirty="0">
                <a:solidFill>
                  <a:schemeClr val="bg1"/>
                </a:solidFill>
              </a:rPr>
            </a:br>
            <a:r>
              <a:rPr lang="en-US" dirty="0">
                <a:solidFill>
                  <a:schemeClr val="bg1"/>
                </a:solidFill>
              </a:rPr>
              <a:t>Professor</a:t>
            </a:r>
            <a:br>
              <a:rPr lang="en-US" dirty="0">
                <a:solidFill>
                  <a:schemeClr val="bg1"/>
                </a:solidFill>
              </a:rPr>
            </a:br>
            <a:r>
              <a:rPr lang="en-US" dirty="0">
                <a:solidFill>
                  <a:schemeClr val="bg1"/>
                </a:solidFill>
              </a:rPr>
              <a:t>Dept. of English</a:t>
            </a:r>
            <a:br>
              <a:rPr lang="en-US" dirty="0">
                <a:solidFill>
                  <a:schemeClr val="bg1"/>
                </a:solidFill>
              </a:rPr>
            </a:br>
            <a:r>
              <a:rPr lang="en-US" dirty="0">
                <a:solidFill>
                  <a:schemeClr val="bg1"/>
                </a:solidFill>
              </a:rPr>
              <a:t>Director of the Center for Medieval and renaissance Studies</a:t>
            </a:r>
          </a:p>
        </p:txBody>
      </p:sp>
      <p:sp>
        <p:nvSpPr>
          <p:cNvPr id="3" name="Content Placeholder 2">
            <a:extLst>
              <a:ext uri="{FF2B5EF4-FFF2-40B4-BE49-F238E27FC236}">
                <a16:creationId xmlns:a16="http://schemas.microsoft.com/office/drawing/2014/main" id="{4440C9C0-FF15-26FB-830B-154A6983CB3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197018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147A1-3176-61BA-8877-5B6D51E65255}"/>
              </a:ext>
            </a:extLst>
          </p:cNvPr>
          <p:cNvSpPr>
            <a:spLocks noGrp="1"/>
          </p:cNvSpPr>
          <p:nvPr>
            <p:ph type="title"/>
          </p:nvPr>
        </p:nvSpPr>
        <p:spPr>
          <a:xfrm>
            <a:off x="1858987" y="0"/>
            <a:ext cx="8610600" cy="1293028"/>
          </a:xfrm>
        </p:spPr>
        <p:txBody>
          <a:bodyPr>
            <a:normAutofit/>
          </a:bodyPr>
          <a:lstStyle/>
          <a:p>
            <a:pPr algn="ctr"/>
            <a:endParaRPr lang="en-US" sz="2800" cap="none" dirty="0">
              <a:solidFill>
                <a:schemeClr val="bg1"/>
              </a:solidFill>
              <a:latin typeface="Aptos" panose="020B0004020202020204" pitchFamily="34" charset="0"/>
            </a:endParaRPr>
          </a:p>
        </p:txBody>
      </p:sp>
      <p:pic>
        <p:nvPicPr>
          <p:cNvPr id="5" name="Content Placeholder 4" descr="A drawing of a city&#10;&#10;Description automatically generated">
            <a:extLst>
              <a:ext uri="{FF2B5EF4-FFF2-40B4-BE49-F238E27FC236}">
                <a16:creationId xmlns:a16="http://schemas.microsoft.com/office/drawing/2014/main" id="{4D1235F8-A220-E6F8-6CC1-1D16F81F19EF}"/>
              </a:ext>
            </a:extLst>
          </p:cNvPr>
          <p:cNvPicPr>
            <a:picLocks noGrp="1" noChangeAspect="1"/>
          </p:cNvPicPr>
          <p:nvPr>
            <p:ph idx="1"/>
          </p:nvPr>
        </p:nvPicPr>
        <p:blipFill>
          <a:blip r:embed="rId2"/>
          <a:stretch>
            <a:fillRect/>
          </a:stretch>
        </p:blipFill>
        <p:spPr>
          <a:xfrm>
            <a:off x="366393" y="0"/>
            <a:ext cx="11459214" cy="6858000"/>
          </a:xfrm>
        </p:spPr>
      </p:pic>
    </p:spTree>
    <p:extLst>
      <p:ext uri="{BB962C8B-B14F-4D97-AF65-F5344CB8AC3E}">
        <p14:creationId xmlns:p14="http://schemas.microsoft.com/office/powerpoint/2010/main" val="4001862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45D0A-6C3D-2D05-D730-CC4A8BBCEDC2}"/>
              </a:ext>
            </a:extLst>
          </p:cNvPr>
          <p:cNvSpPr>
            <a:spLocks noGrp="1"/>
          </p:cNvSpPr>
          <p:nvPr>
            <p:ph type="title"/>
          </p:nvPr>
        </p:nvSpPr>
        <p:spPr/>
        <p:txBody>
          <a:bodyPr/>
          <a:lstStyle/>
          <a:p>
            <a:endParaRPr lang="en-US"/>
          </a:p>
        </p:txBody>
      </p:sp>
      <p:pic>
        <p:nvPicPr>
          <p:cNvPr id="5" name="Content Placeholder 4" descr="A map of a city&#10;&#10;Description automatically generated">
            <a:extLst>
              <a:ext uri="{FF2B5EF4-FFF2-40B4-BE49-F238E27FC236}">
                <a16:creationId xmlns:a16="http://schemas.microsoft.com/office/drawing/2014/main" id="{FECF8996-285B-E415-0FB0-8594B53ABD0C}"/>
              </a:ext>
            </a:extLst>
          </p:cNvPr>
          <p:cNvPicPr>
            <a:picLocks noGrp="1" noChangeAspect="1"/>
          </p:cNvPicPr>
          <p:nvPr>
            <p:ph idx="1"/>
          </p:nvPr>
        </p:nvPicPr>
        <p:blipFill>
          <a:blip r:embed="rId2"/>
          <a:stretch>
            <a:fillRect/>
          </a:stretch>
        </p:blipFill>
        <p:spPr>
          <a:xfrm>
            <a:off x="3093720" y="1"/>
            <a:ext cx="5806440" cy="6857999"/>
          </a:xfrm>
        </p:spPr>
      </p:pic>
    </p:spTree>
    <p:extLst>
      <p:ext uri="{BB962C8B-B14F-4D97-AF65-F5344CB8AC3E}">
        <p14:creationId xmlns:p14="http://schemas.microsoft.com/office/powerpoint/2010/main" val="3306707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EB74-B290-013A-7409-F73ACB5E1385}"/>
              </a:ext>
            </a:extLst>
          </p:cNvPr>
          <p:cNvSpPr>
            <a:spLocks noGrp="1"/>
          </p:cNvSpPr>
          <p:nvPr>
            <p:ph type="title"/>
          </p:nvPr>
        </p:nvSpPr>
        <p:spPr>
          <a:xfrm>
            <a:off x="2466753" y="764373"/>
            <a:ext cx="9039447" cy="1293028"/>
          </a:xfrm>
        </p:spPr>
        <p:txBody>
          <a:bodyPr>
            <a:normAutofit fontScale="90000"/>
          </a:bodyPr>
          <a:lstStyle/>
          <a:p>
            <a:r>
              <a:rPr lang="en-US" dirty="0">
                <a:solidFill>
                  <a:schemeClr val="bg1"/>
                </a:solidFill>
              </a:rPr>
              <a:t>Ori </a:t>
            </a:r>
            <a:r>
              <a:rPr lang="en-US" dirty="0" err="1">
                <a:solidFill>
                  <a:schemeClr val="bg1"/>
                </a:solidFill>
              </a:rPr>
              <a:t>yehudai</a:t>
            </a:r>
            <a:br>
              <a:rPr lang="en-US" dirty="0">
                <a:solidFill>
                  <a:schemeClr val="bg1"/>
                </a:solidFill>
              </a:rPr>
            </a:br>
            <a:r>
              <a:rPr lang="en-US" dirty="0">
                <a:solidFill>
                  <a:schemeClr val="bg1"/>
                </a:solidFill>
              </a:rPr>
              <a:t>Associate professor</a:t>
            </a:r>
            <a:br>
              <a:rPr lang="en-US" dirty="0">
                <a:solidFill>
                  <a:schemeClr val="bg1"/>
                </a:solidFill>
              </a:rPr>
            </a:br>
            <a:r>
              <a:rPr lang="en-US" dirty="0">
                <a:solidFill>
                  <a:schemeClr val="bg1"/>
                </a:solidFill>
              </a:rPr>
              <a:t>History</a:t>
            </a:r>
            <a:br>
              <a:rPr lang="en-US" dirty="0">
                <a:solidFill>
                  <a:schemeClr val="bg1"/>
                </a:solidFill>
              </a:rPr>
            </a:br>
            <a:r>
              <a:rPr lang="en-US" dirty="0">
                <a:solidFill>
                  <a:schemeClr val="bg1"/>
                </a:solidFill>
              </a:rPr>
              <a:t>Schottenstein chair in Israel Studies</a:t>
            </a:r>
          </a:p>
        </p:txBody>
      </p:sp>
      <p:sp>
        <p:nvSpPr>
          <p:cNvPr id="3" name="Content Placeholder 2">
            <a:extLst>
              <a:ext uri="{FF2B5EF4-FFF2-40B4-BE49-F238E27FC236}">
                <a16:creationId xmlns:a16="http://schemas.microsoft.com/office/drawing/2014/main" id="{79B0F2DC-0622-F5C0-6BB9-B60BAB8C3AC3}"/>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606696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C1BD9-516E-4B7D-F76B-5966CE02F201}"/>
              </a:ext>
            </a:extLst>
          </p:cNvPr>
          <p:cNvSpPr>
            <a:spLocks noGrp="1"/>
          </p:cNvSpPr>
          <p:nvPr>
            <p:ph type="title"/>
          </p:nvPr>
        </p:nvSpPr>
        <p:spPr>
          <a:xfrm>
            <a:off x="1658679" y="764373"/>
            <a:ext cx="9847521" cy="1293028"/>
          </a:xfrm>
        </p:spPr>
        <p:txBody>
          <a:bodyPr>
            <a:normAutofit fontScale="90000"/>
          </a:bodyPr>
          <a:lstStyle/>
          <a:p>
            <a:r>
              <a:rPr lang="en-US" dirty="0">
                <a:solidFill>
                  <a:schemeClr val="bg1"/>
                </a:solidFill>
              </a:rPr>
              <a:t>May Mergenthaler</a:t>
            </a:r>
            <a:br>
              <a:rPr lang="en-US" dirty="0">
                <a:solidFill>
                  <a:schemeClr val="bg1"/>
                </a:solidFill>
              </a:rPr>
            </a:br>
            <a:r>
              <a:rPr lang="en-US" dirty="0">
                <a:solidFill>
                  <a:schemeClr val="bg1"/>
                </a:solidFill>
              </a:rPr>
              <a:t>Associate Professor</a:t>
            </a:r>
            <a:br>
              <a:rPr lang="en-US" dirty="0">
                <a:solidFill>
                  <a:schemeClr val="bg1"/>
                </a:solidFill>
              </a:rPr>
            </a:br>
            <a:r>
              <a:rPr lang="en-US" dirty="0">
                <a:solidFill>
                  <a:schemeClr val="bg1"/>
                </a:solidFill>
              </a:rPr>
              <a:t>Germanic Languages and Literatures</a:t>
            </a:r>
          </a:p>
        </p:txBody>
      </p:sp>
      <p:sp>
        <p:nvSpPr>
          <p:cNvPr id="3" name="Content Placeholder 2">
            <a:extLst>
              <a:ext uri="{FF2B5EF4-FFF2-40B4-BE49-F238E27FC236}">
                <a16:creationId xmlns:a16="http://schemas.microsoft.com/office/drawing/2014/main" id="{E668795D-FB41-B472-5667-4AE7B7557053}"/>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925445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B0F52CA-65A7-4535-BF3C-22D126766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525B01-FF71-4E47-84A9-6A8029A113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6E4F2B-924B-CECB-2A34-AD478E032A0F}"/>
              </a:ext>
            </a:extLst>
          </p:cNvPr>
          <p:cNvSpPr>
            <a:spLocks noGrp="1"/>
          </p:cNvSpPr>
          <p:nvPr>
            <p:ph type="title"/>
          </p:nvPr>
        </p:nvSpPr>
        <p:spPr>
          <a:xfrm>
            <a:off x="1739900" y="681142"/>
            <a:ext cx="9766300" cy="1293028"/>
          </a:xfrm>
        </p:spPr>
        <p:txBody>
          <a:bodyPr>
            <a:normAutofit/>
          </a:bodyPr>
          <a:lstStyle/>
          <a:p>
            <a:r>
              <a:rPr lang="en-US" dirty="0">
                <a:solidFill>
                  <a:srgbClr val="FFFFFF"/>
                </a:solidFill>
              </a:rPr>
              <a:t>Twelve Arts and Humanities units represented at today’s showcase!</a:t>
            </a:r>
          </a:p>
        </p:txBody>
      </p:sp>
      <p:sp>
        <p:nvSpPr>
          <p:cNvPr id="3" name="Content Placeholder 2">
            <a:extLst>
              <a:ext uri="{FF2B5EF4-FFF2-40B4-BE49-F238E27FC236}">
                <a16:creationId xmlns:a16="http://schemas.microsoft.com/office/drawing/2014/main" id="{43151D32-5A2B-F641-8A6A-603F2C9E66EA}"/>
              </a:ext>
            </a:extLst>
          </p:cNvPr>
          <p:cNvSpPr>
            <a:spLocks noGrp="1"/>
          </p:cNvSpPr>
          <p:nvPr>
            <p:ph idx="1"/>
          </p:nvPr>
        </p:nvSpPr>
        <p:spPr>
          <a:xfrm>
            <a:off x="1739900" y="2286000"/>
            <a:ext cx="9766299" cy="4572000"/>
          </a:xfrm>
        </p:spPr>
        <p:txBody>
          <a:bodyPr>
            <a:normAutofit lnSpcReduction="10000"/>
          </a:bodyPr>
          <a:lstStyle/>
          <a:p>
            <a:r>
              <a:rPr lang="en-US" sz="2000" dirty="0"/>
              <a:t>Comparative Studies</a:t>
            </a:r>
          </a:p>
          <a:p>
            <a:r>
              <a:rPr lang="en-US" sz="2000" dirty="0"/>
              <a:t>Dance</a:t>
            </a:r>
          </a:p>
          <a:p>
            <a:r>
              <a:rPr lang="en-US" sz="2000" dirty="0"/>
              <a:t>East Asian Languages and Literatures</a:t>
            </a:r>
          </a:p>
          <a:p>
            <a:r>
              <a:rPr lang="en-US" sz="2000" dirty="0"/>
              <a:t>English</a:t>
            </a:r>
          </a:p>
          <a:p>
            <a:r>
              <a:rPr lang="en-US" sz="2000" dirty="0"/>
              <a:t>French and Italian</a:t>
            </a:r>
          </a:p>
          <a:p>
            <a:r>
              <a:rPr lang="en-US" sz="2000" dirty="0"/>
              <a:t>Germanic Languages and Literatures</a:t>
            </a:r>
          </a:p>
          <a:p>
            <a:r>
              <a:rPr lang="en-US" sz="2000" dirty="0"/>
              <a:t>History</a:t>
            </a:r>
          </a:p>
          <a:p>
            <a:r>
              <a:rPr lang="en-US" sz="2000" dirty="0"/>
              <a:t>Linguistics</a:t>
            </a:r>
          </a:p>
          <a:p>
            <a:r>
              <a:rPr lang="en-US" sz="2000" dirty="0"/>
              <a:t>Music</a:t>
            </a:r>
          </a:p>
          <a:p>
            <a:r>
              <a:rPr lang="en-US" sz="2000" dirty="0"/>
              <a:t>Near Eastern and South Asian Languages and Cultures</a:t>
            </a:r>
          </a:p>
          <a:p>
            <a:r>
              <a:rPr lang="en-US" sz="2000" dirty="0"/>
              <a:t>Slavic and East European Languages and Cultures</a:t>
            </a:r>
          </a:p>
          <a:p>
            <a:r>
              <a:rPr lang="en-US" sz="2000" dirty="0"/>
              <a:t>Spanish and Portuguese</a:t>
            </a:r>
          </a:p>
          <a:p>
            <a:endParaRPr lang="en-US" sz="2000" dirty="0"/>
          </a:p>
        </p:txBody>
      </p:sp>
    </p:spTree>
    <p:extLst>
      <p:ext uri="{BB962C8B-B14F-4D97-AF65-F5344CB8AC3E}">
        <p14:creationId xmlns:p14="http://schemas.microsoft.com/office/powerpoint/2010/main" val="4076060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C6BD0-A7AF-818D-2251-365C8517F556}"/>
              </a:ext>
            </a:extLst>
          </p:cNvPr>
          <p:cNvSpPr>
            <a:spLocks noGrp="1"/>
          </p:cNvSpPr>
          <p:nvPr>
            <p:ph type="title"/>
          </p:nvPr>
        </p:nvSpPr>
        <p:spPr>
          <a:xfrm>
            <a:off x="505691" y="263526"/>
            <a:ext cx="10515600" cy="1325563"/>
          </a:xfrm>
        </p:spPr>
        <p:txBody>
          <a:bodyPr>
            <a:noAutofit/>
          </a:bodyPr>
          <a:lstStyle/>
          <a:p>
            <a:pPr algn="ctr"/>
            <a:r>
              <a:rPr lang="de-DE" sz="1600" dirty="0">
                <a:solidFill>
                  <a:schemeClr val="bg1"/>
                </a:solidFill>
                <a:latin typeface="+mn-lt"/>
              </a:rPr>
              <a:t>Book </a:t>
            </a:r>
            <a:r>
              <a:rPr lang="de-DE" sz="1600" dirty="0" err="1">
                <a:solidFill>
                  <a:schemeClr val="bg1"/>
                </a:solidFill>
                <a:latin typeface="+mn-lt"/>
              </a:rPr>
              <a:t>project</a:t>
            </a:r>
            <a:r>
              <a:rPr lang="de-DE" sz="1600" dirty="0">
                <a:solidFill>
                  <a:schemeClr val="bg1"/>
                </a:solidFill>
                <a:latin typeface="+mn-lt"/>
              </a:rPr>
              <a:t> </a:t>
            </a:r>
            <a:r>
              <a:rPr lang="de-DE" sz="1600" dirty="0" err="1">
                <a:solidFill>
                  <a:schemeClr val="bg1"/>
                </a:solidFill>
                <a:latin typeface="+mn-lt"/>
              </a:rPr>
              <a:t>by</a:t>
            </a:r>
            <a:r>
              <a:rPr lang="en-US" sz="1600" dirty="0">
                <a:solidFill>
                  <a:schemeClr val="bg1"/>
                </a:solidFill>
                <a:latin typeface="+mn-lt"/>
              </a:rPr>
              <a:t> May Mergenthaler</a:t>
            </a:r>
            <a:br>
              <a:rPr lang="en-US" sz="2200" dirty="0">
                <a:solidFill>
                  <a:schemeClr val="bg1"/>
                </a:solidFill>
                <a:latin typeface="+mn-lt"/>
              </a:rPr>
            </a:br>
            <a:br>
              <a:rPr lang="en-US" sz="2200" dirty="0">
                <a:solidFill>
                  <a:schemeClr val="bg1"/>
                </a:solidFill>
                <a:latin typeface="+mn-lt"/>
              </a:rPr>
            </a:br>
            <a:r>
              <a:rPr lang="en-US" sz="2200" b="1" dirty="0" err="1">
                <a:solidFill>
                  <a:schemeClr val="bg1"/>
                </a:solidFill>
                <a:latin typeface="+mn-lt"/>
              </a:rPr>
              <a:t>Poetology</a:t>
            </a:r>
            <a:r>
              <a:rPr lang="en-US" sz="2200" b="1" dirty="0">
                <a:solidFill>
                  <a:schemeClr val="bg1"/>
                </a:solidFill>
                <a:latin typeface="+mn-lt"/>
              </a:rPr>
              <a:t> of Light: </a:t>
            </a:r>
            <a:br>
              <a:rPr lang="en-US" sz="2200" b="1" dirty="0">
                <a:solidFill>
                  <a:schemeClr val="bg1"/>
                </a:solidFill>
                <a:latin typeface="+mn-lt"/>
              </a:rPr>
            </a:br>
            <a:r>
              <a:rPr lang="en-US" sz="2200" b="1" dirty="0">
                <a:solidFill>
                  <a:schemeClr val="bg1"/>
                </a:solidFill>
                <a:latin typeface="+mn-lt"/>
              </a:rPr>
              <a:t>The Emergence of the Lyric in the 18th century</a:t>
            </a:r>
          </a:p>
        </p:txBody>
      </p:sp>
      <p:sp>
        <p:nvSpPr>
          <p:cNvPr id="3" name="TextBox 2">
            <a:extLst>
              <a:ext uri="{FF2B5EF4-FFF2-40B4-BE49-F238E27FC236}">
                <a16:creationId xmlns:a16="http://schemas.microsoft.com/office/drawing/2014/main" id="{53737B11-53D2-F502-5BC7-C0433DFEF6F4}"/>
              </a:ext>
            </a:extLst>
          </p:cNvPr>
          <p:cNvSpPr txBox="1"/>
          <p:nvPr/>
        </p:nvSpPr>
        <p:spPr>
          <a:xfrm>
            <a:off x="315191" y="1767528"/>
            <a:ext cx="11561618" cy="3816429"/>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chemeClr val="bg1"/>
                </a:solidFill>
              </a:rPr>
              <a:t>Thesis: Light is a foundational figure and aesthetic concept of lyric poetry, in particular German lyric poetry, emerging in the 18th century. </a:t>
            </a:r>
          </a:p>
          <a:p>
            <a:pPr marL="285750" indent="-285750">
              <a:buFont typeface="Arial" panose="020B0604020202020204" pitchFamily="34" charset="0"/>
              <a:buChar char="•"/>
            </a:pPr>
            <a:endParaRPr lang="de-DE" sz="2200" dirty="0">
              <a:solidFill>
                <a:schemeClr val="bg1"/>
              </a:solidFill>
            </a:endParaRPr>
          </a:p>
          <a:p>
            <a:pPr marL="285750" indent="-285750">
              <a:buFont typeface="Arial" panose="020B0604020202020204" pitchFamily="34" charset="0"/>
              <a:buChar char="•"/>
            </a:pPr>
            <a:r>
              <a:rPr lang="de-DE" sz="2200" dirty="0">
                <a:solidFill>
                  <a:schemeClr val="bg1"/>
                </a:solidFill>
              </a:rPr>
              <a:t>Poetology refes to the theory of poetry that is implicitly or explicitly stated in a poem.</a:t>
            </a:r>
          </a:p>
          <a:p>
            <a:endParaRPr lang="en-US" sz="2200" dirty="0">
              <a:solidFill>
                <a:schemeClr val="bg1"/>
              </a:solidFill>
            </a:endParaRPr>
          </a:p>
          <a:p>
            <a:pPr marL="285750" indent="-285750">
              <a:buFont typeface="Arial" panose="020B0604020202020204" pitchFamily="34" charset="0"/>
              <a:buChar char="•"/>
            </a:pPr>
            <a:r>
              <a:rPr lang="de-DE" sz="2200" dirty="0">
                <a:solidFill>
                  <a:schemeClr val="bg1"/>
                </a:solidFill>
              </a:rPr>
              <a:t>Three articles from three chapters have been published in peer-reviewed journals in 2019, 2021, and 2023. </a:t>
            </a:r>
          </a:p>
          <a:p>
            <a:pPr marL="285750" indent="-285750">
              <a:buFont typeface="Arial" panose="020B0604020202020204" pitchFamily="34" charset="0"/>
              <a:buChar char="•"/>
            </a:pPr>
            <a:endParaRPr lang="de-DE" sz="2200" dirty="0">
              <a:solidFill>
                <a:schemeClr val="bg1"/>
              </a:solidFill>
            </a:endParaRPr>
          </a:p>
          <a:p>
            <a:pPr marL="285750" indent="-285750">
              <a:buFont typeface="Arial" panose="020B0604020202020204" pitchFamily="34" charset="0"/>
              <a:buChar char="•"/>
            </a:pPr>
            <a:r>
              <a:rPr lang="de-DE" sz="2200" dirty="0">
                <a:solidFill>
                  <a:schemeClr val="bg1"/>
                </a:solidFill>
              </a:rPr>
              <a:t>Work for this semester, to be completed by Dec. 31, 2024: Introduction &amp; Theoretical Framework</a:t>
            </a:r>
          </a:p>
        </p:txBody>
      </p:sp>
      <p:sp>
        <p:nvSpPr>
          <p:cNvPr id="4" name="Footer Placeholder 1">
            <a:extLst>
              <a:ext uri="{FF2B5EF4-FFF2-40B4-BE49-F238E27FC236}">
                <a16:creationId xmlns:a16="http://schemas.microsoft.com/office/drawing/2014/main" id="{32875C0F-1890-0EAC-A67F-60AB35419433}"/>
              </a:ext>
            </a:extLst>
          </p:cNvPr>
          <p:cNvSpPr>
            <a:spLocks noGrp="1"/>
          </p:cNvSpPr>
          <p:nvPr>
            <p:ph type="ftr" sz="quarter" idx="11"/>
          </p:nvPr>
        </p:nvSpPr>
        <p:spPr>
          <a:xfrm>
            <a:off x="73889" y="6470282"/>
            <a:ext cx="2473037" cy="365125"/>
          </a:xfrm>
        </p:spPr>
        <p:txBody>
          <a:bodyPr/>
          <a:lstStyle/>
          <a:p>
            <a:r>
              <a:rPr lang="en-US" sz="1800" dirty="0">
                <a:solidFill>
                  <a:schemeClr val="bg1"/>
                </a:solidFill>
              </a:rPr>
              <a:t>Ohio State University</a:t>
            </a:r>
          </a:p>
        </p:txBody>
      </p:sp>
      <p:sp>
        <p:nvSpPr>
          <p:cNvPr id="5" name="Slide Number Placeholder 4">
            <a:extLst>
              <a:ext uri="{FF2B5EF4-FFF2-40B4-BE49-F238E27FC236}">
                <a16:creationId xmlns:a16="http://schemas.microsoft.com/office/drawing/2014/main" id="{64094AFD-55E0-0161-C438-8000DAB406DF}"/>
              </a:ext>
            </a:extLst>
          </p:cNvPr>
          <p:cNvSpPr>
            <a:spLocks noGrp="1"/>
          </p:cNvSpPr>
          <p:nvPr>
            <p:ph type="sldNum" sz="quarter" idx="12"/>
          </p:nvPr>
        </p:nvSpPr>
        <p:spPr>
          <a:xfrm>
            <a:off x="8571614" y="420671"/>
            <a:ext cx="2743200" cy="365125"/>
          </a:xfrm>
        </p:spPr>
        <p:txBody>
          <a:bodyPr/>
          <a:lstStyle/>
          <a:p>
            <a:fld id="{B66DE056-6B87-405A-A18F-6BB961D61C32}" type="slidenum">
              <a:rPr lang="en-US" smtClean="0"/>
              <a:t>20</a:t>
            </a:fld>
            <a:endParaRPr lang="en-US" dirty="0"/>
          </a:p>
        </p:txBody>
      </p:sp>
    </p:spTree>
    <p:extLst>
      <p:ext uri="{BB962C8B-B14F-4D97-AF65-F5344CB8AC3E}">
        <p14:creationId xmlns:p14="http://schemas.microsoft.com/office/powerpoint/2010/main" val="2306619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551276-50AF-64C9-51A7-4304891949D4}"/>
              </a:ext>
            </a:extLst>
          </p:cNvPr>
          <p:cNvSpPr txBox="1"/>
          <p:nvPr/>
        </p:nvSpPr>
        <p:spPr>
          <a:xfrm>
            <a:off x="384536" y="1107542"/>
            <a:ext cx="11628582" cy="5170646"/>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chemeClr val="bg1"/>
                </a:solidFill>
              </a:rPr>
              <a:t>Hans </a:t>
            </a:r>
            <a:r>
              <a:rPr lang="en-US" sz="2200" dirty="0" err="1">
                <a:solidFill>
                  <a:schemeClr val="bg1"/>
                </a:solidFill>
              </a:rPr>
              <a:t>Blumenberg’s</a:t>
            </a:r>
            <a:r>
              <a:rPr lang="en-US" sz="2200" dirty="0">
                <a:solidFill>
                  <a:schemeClr val="bg1"/>
                </a:solidFill>
              </a:rPr>
              <a:t> </a:t>
            </a:r>
            <a:r>
              <a:rPr lang="en-US" sz="2200" i="1" dirty="0" err="1">
                <a:solidFill>
                  <a:schemeClr val="bg1"/>
                </a:solidFill>
              </a:rPr>
              <a:t>metaphorology</a:t>
            </a:r>
            <a:r>
              <a:rPr lang="en-US" sz="2200" dirty="0">
                <a:solidFill>
                  <a:schemeClr val="bg1"/>
                </a:solidFill>
              </a:rPr>
              <a:t> of light that is a foundation for his planned but never completed </a:t>
            </a:r>
            <a:r>
              <a:rPr lang="en-US" sz="2200" dirty="0" err="1">
                <a:solidFill>
                  <a:schemeClr val="bg1"/>
                </a:solidFill>
              </a:rPr>
              <a:t>metaphorology</a:t>
            </a:r>
            <a:r>
              <a:rPr lang="en-US" sz="2200" dirty="0">
                <a:solidFill>
                  <a:schemeClr val="bg1"/>
                </a:solidFill>
              </a:rPr>
              <a:t> of philosophy. For </a:t>
            </a:r>
            <a:r>
              <a:rPr lang="en-US" sz="2200" dirty="0" err="1">
                <a:solidFill>
                  <a:schemeClr val="bg1"/>
                </a:solidFill>
              </a:rPr>
              <a:t>Blumenberg</a:t>
            </a:r>
            <a:r>
              <a:rPr lang="en-US" sz="2200" dirty="0">
                <a:solidFill>
                  <a:schemeClr val="bg1"/>
                </a:solidFill>
              </a:rPr>
              <a:t>, light is the </a:t>
            </a:r>
            <a:r>
              <a:rPr lang="en-US" sz="2200" i="1" dirty="0">
                <a:solidFill>
                  <a:schemeClr val="bg1"/>
                </a:solidFill>
              </a:rPr>
              <a:t>basic</a:t>
            </a:r>
            <a:r>
              <a:rPr lang="en-US" sz="2200" dirty="0">
                <a:solidFill>
                  <a:schemeClr val="bg1"/>
                </a:solidFill>
              </a:rPr>
              <a:t> or </a:t>
            </a:r>
            <a:r>
              <a:rPr lang="en-US" sz="2200" i="1" dirty="0">
                <a:solidFill>
                  <a:schemeClr val="bg1"/>
                </a:solidFill>
              </a:rPr>
              <a:t>absolute metaphor </a:t>
            </a:r>
            <a:r>
              <a:rPr lang="en-US" sz="2200" dirty="0">
                <a:solidFill>
                  <a:schemeClr val="bg1"/>
                </a:solidFill>
              </a:rPr>
              <a:t>for the foundational concept of Western metaphysics: the concept of being. Being, B. argues, cannot be grasped as a concept; being is “pre-conceptual,” and light is ideally suited to express the possible ways of thinking about  being.</a:t>
            </a:r>
          </a:p>
          <a:p>
            <a:pPr marL="285750" indent="-285750">
              <a:buFont typeface="Arial" panose="020B0604020202020204" pitchFamily="34" charset="0"/>
              <a:buChar char="•"/>
            </a:pPr>
            <a:endParaRPr lang="en-US" sz="2200" dirty="0">
              <a:solidFill>
                <a:schemeClr val="bg1"/>
              </a:solidFill>
            </a:endParaRPr>
          </a:p>
          <a:p>
            <a:pPr marL="285750" indent="-285750">
              <a:buFont typeface="Arial" panose="020B0604020202020204" pitchFamily="34" charset="0"/>
              <a:buChar char="•"/>
            </a:pPr>
            <a:r>
              <a:rPr lang="en-US" sz="2200" dirty="0">
                <a:solidFill>
                  <a:schemeClr val="bg1"/>
                </a:solidFill>
              </a:rPr>
              <a:t>For </a:t>
            </a:r>
            <a:r>
              <a:rPr lang="en-US" sz="2200" dirty="0" err="1">
                <a:solidFill>
                  <a:schemeClr val="bg1"/>
                </a:solidFill>
              </a:rPr>
              <a:t>Blumenberg</a:t>
            </a:r>
            <a:r>
              <a:rPr lang="en-US" sz="2200" dirty="0">
                <a:solidFill>
                  <a:schemeClr val="bg1"/>
                </a:solidFill>
              </a:rPr>
              <a:t>, the history of the </a:t>
            </a:r>
            <a:r>
              <a:rPr lang="en-US" sz="2200" dirty="0" err="1">
                <a:solidFill>
                  <a:schemeClr val="bg1"/>
                </a:solidFill>
              </a:rPr>
              <a:t>metaphorology</a:t>
            </a:r>
            <a:r>
              <a:rPr lang="en-US" sz="2200" dirty="0">
                <a:solidFill>
                  <a:schemeClr val="bg1"/>
                </a:solidFill>
              </a:rPr>
              <a:t> of light in metaphysics is one of decline:</a:t>
            </a:r>
          </a:p>
          <a:p>
            <a:pPr marL="914400" lvl="1" indent="-457200">
              <a:buFont typeface="+mj-lt"/>
              <a:buAutoNum type="arabicPeriod"/>
            </a:pPr>
            <a:r>
              <a:rPr lang="en-US" sz="2200" dirty="0">
                <a:solidFill>
                  <a:schemeClr val="bg1"/>
                </a:solidFill>
              </a:rPr>
              <a:t>According to the classical Greek worldview, the world is illuminated and presents its truth to humanity to perceive and understand.</a:t>
            </a:r>
          </a:p>
          <a:p>
            <a:pPr marL="914400" lvl="1" indent="-457200">
              <a:buFont typeface="+mj-lt"/>
              <a:buAutoNum type="arabicPeriod"/>
            </a:pPr>
            <a:r>
              <a:rPr lang="en-US" sz="2200" dirty="0">
                <a:solidFill>
                  <a:schemeClr val="bg1"/>
                </a:solidFill>
              </a:rPr>
              <a:t>Since Enlightenment, human reason counts as the origin of truth; reason illuminates up the world, piece by piece, as with a flashlight. </a:t>
            </a:r>
          </a:p>
          <a:p>
            <a:pPr marL="914400" lvl="1" indent="-457200">
              <a:buFont typeface="+mj-lt"/>
              <a:buAutoNum type="arabicPeriod"/>
            </a:pPr>
            <a:r>
              <a:rPr lang="en-US" sz="2200" dirty="0">
                <a:solidFill>
                  <a:schemeClr val="bg1"/>
                </a:solidFill>
              </a:rPr>
              <a:t>The classical world view is one of </a:t>
            </a:r>
            <a:r>
              <a:rPr lang="en-US" sz="2200" u="sng" dirty="0">
                <a:solidFill>
                  <a:schemeClr val="bg1"/>
                </a:solidFill>
              </a:rPr>
              <a:t>free dwelling under a bright sky</a:t>
            </a:r>
            <a:r>
              <a:rPr lang="en-US" sz="2200" dirty="0">
                <a:solidFill>
                  <a:schemeClr val="bg1"/>
                </a:solidFill>
              </a:rPr>
              <a:t>, the modern one is a </a:t>
            </a:r>
            <a:r>
              <a:rPr lang="en-US" sz="2200" u="sng" dirty="0">
                <a:solidFill>
                  <a:schemeClr val="bg1"/>
                </a:solidFill>
              </a:rPr>
              <a:t>forced optic.</a:t>
            </a:r>
            <a:endParaRPr lang="en-US" sz="2200" dirty="0">
              <a:solidFill>
                <a:schemeClr val="bg1"/>
              </a:solidFill>
            </a:endParaRPr>
          </a:p>
        </p:txBody>
      </p:sp>
      <p:sp>
        <p:nvSpPr>
          <p:cNvPr id="4" name="TextBox 3">
            <a:extLst>
              <a:ext uri="{FF2B5EF4-FFF2-40B4-BE49-F238E27FC236}">
                <a16:creationId xmlns:a16="http://schemas.microsoft.com/office/drawing/2014/main" id="{2CD4BC37-EA45-A409-FE54-6497EDAF2947}"/>
              </a:ext>
            </a:extLst>
          </p:cNvPr>
          <p:cNvSpPr txBox="1"/>
          <p:nvPr/>
        </p:nvSpPr>
        <p:spPr>
          <a:xfrm>
            <a:off x="1955325" y="338008"/>
            <a:ext cx="8945077" cy="492443"/>
          </a:xfrm>
          <a:prstGeom prst="rect">
            <a:avLst/>
          </a:prstGeom>
          <a:noFill/>
        </p:spPr>
        <p:txBody>
          <a:bodyPr wrap="none" rtlCol="0">
            <a:spAutoFit/>
          </a:bodyPr>
          <a:lstStyle/>
          <a:p>
            <a:r>
              <a:rPr lang="de-DE" sz="2600" b="1" dirty="0">
                <a:solidFill>
                  <a:schemeClr val="bg1"/>
                </a:solidFill>
              </a:rPr>
              <a:t>Inspiration: Hans Blumenberg‘s Metaphorology of Light</a:t>
            </a:r>
            <a:endParaRPr lang="en-US" sz="2600" b="1" dirty="0">
              <a:solidFill>
                <a:schemeClr val="bg1"/>
              </a:solidFill>
            </a:endParaRPr>
          </a:p>
        </p:txBody>
      </p:sp>
      <p:sp>
        <p:nvSpPr>
          <p:cNvPr id="3" name="Footer Placeholder 2">
            <a:extLst>
              <a:ext uri="{FF2B5EF4-FFF2-40B4-BE49-F238E27FC236}">
                <a16:creationId xmlns:a16="http://schemas.microsoft.com/office/drawing/2014/main" id="{69C88AA2-C21D-DC4C-83C4-5110155EE0B9}"/>
              </a:ext>
            </a:extLst>
          </p:cNvPr>
          <p:cNvSpPr>
            <a:spLocks noGrp="1"/>
          </p:cNvSpPr>
          <p:nvPr>
            <p:ph type="ftr" sz="quarter" idx="11"/>
          </p:nvPr>
        </p:nvSpPr>
        <p:spPr/>
        <p:txBody>
          <a:bodyPr/>
          <a:lstStyle/>
          <a:p>
            <a:r>
              <a:rPr lang="en-US" dirty="0">
                <a:solidFill>
                  <a:schemeClr val="bg1"/>
                </a:solidFill>
              </a:rPr>
              <a:t>Ohio State University</a:t>
            </a:r>
          </a:p>
        </p:txBody>
      </p:sp>
      <p:sp>
        <p:nvSpPr>
          <p:cNvPr id="6" name="Slide Number Placeholder 5">
            <a:extLst>
              <a:ext uri="{FF2B5EF4-FFF2-40B4-BE49-F238E27FC236}">
                <a16:creationId xmlns:a16="http://schemas.microsoft.com/office/drawing/2014/main" id="{6E5E8A45-DB61-DF76-F475-F1F855D8F106}"/>
              </a:ext>
            </a:extLst>
          </p:cNvPr>
          <p:cNvSpPr>
            <a:spLocks noGrp="1"/>
          </p:cNvSpPr>
          <p:nvPr>
            <p:ph type="sldNum" sz="quarter" idx="12"/>
          </p:nvPr>
        </p:nvSpPr>
        <p:spPr/>
        <p:txBody>
          <a:bodyPr/>
          <a:lstStyle/>
          <a:p>
            <a:fld id="{B66DE056-6B87-405A-A18F-6BB961D61C32}" type="slidenum">
              <a:rPr lang="en-US" smtClean="0"/>
              <a:t>21</a:t>
            </a:fld>
            <a:endParaRPr lang="en-US"/>
          </a:p>
        </p:txBody>
      </p:sp>
    </p:spTree>
    <p:extLst>
      <p:ext uri="{BB962C8B-B14F-4D97-AF65-F5344CB8AC3E}">
        <p14:creationId xmlns:p14="http://schemas.microsoft.com/office/powerpoint/2010/main" val="1660932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551276-50AF-64C9-51A7-4304891949D4}"/>
              </a:ext>
            </a:extLst>
          </p:cNvPr>
          <p:cNvSpPr txBox="1"/>
          <p:nvPr/>
        </p:nvSpPr>
        <p:spPr>
          <a:xfrm>
            <a:off x="286326" y="1150357"/>
            <a:ext cx="11379200"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solidFill>
                  <a:schemeClr val="bg1"/>
                </a:solidFill>
              </a:rPr>
              <a:t>Blumenberg’s</a:t>
            </a:r>
            <a:r>
              <a:rPr lang="en-US" sz="2000" dirty="0">
                <a:solidFill>
                  <a:schemeClr val="bg1"/>
                </a:solidFill>
              </a:rPr>
              <a:t> </a:t>
            </a:r>
            <a:r>
              <a:rPr lang="en-US" sz="2000" dirty="0" err="1">
                <a:solidFill>
                  <a:schemeClr val="bg1"/>
                </a:solidFill>
              </a:rPr>
              <a:t>metaphorology</a:t>
            </a:r>
            <a:r>
              <a:rPr lang="en-US" sz="2000" dirty="0">
                <a:solidFill>
                  <a:schemeClr val="bg1"/>
                </a:solidFill>
              </a:rPr>
              <a:t> of light can be critiqued in various ways: Western focus; neglecting other philosophical movements</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For all its shortcomings, </a:t>
            </a:r>
            <a:r>
              <a:rPr lang="en-US" sz="2000" dirty="0" err="1">
                <a:solidFill>
                  <a:schemeClr val="bg1"/>
                </a:solidFill>
              </a:rPr>
              <a:t>Blumenberg’s</a:t>
            </a:r>
            <a:r>
              <a:rPr lang="en-US" sz="2000" dirty="0">
                <a:solidFill>
                  <a:schemeClr val="bg1"/>
                </a:solidFill>
              </a:rPr>
              <a:t> </a:t>
            </a:r>
            <a:r>
              <a:rPr lang="en-US" sz="2000" dirty="0" err="1">
                <a:solidFill>
                  <a:schemeClr val="bg1"/>
                </a:solidFill>
              </a:rPr>
              <a:t>metaphorology</a:t>
            </a:r>
            <a:r>
              <a:rPr lang="en-US" sz="2000" dirty="0">
                <a:solidFill>
                  <a:schemeClr val="bg1"/>
                </a:solidFill>
              </a:rPr>
              <a:t> of light is a starting point to explore what I term a </a:t>
            </a:r>
            <a:r>
              <a:rPr lang="en-US" sz="2000" dirty="0" err="1">
                <a:solidFill>
                  <a:schemeClr val="bg1"/>
                </a:solidFill>
              </a:rPr>
              <a:t>poetology</a:t>
            </a:r>
            <a:r>
              <a:rPr lang="en-US" sz="2000" dirty="0">
                <a:solidFill>
                  <a:schemeClr val="bg1"/>
                </a:solidFill>
              </a:rPr>
              <a:t> of light. I argue that similar to light being a basic metaphor for metaphysics, light is a basic metaphor both </a:t>
            </a:r>
            <a:r>
              <a:rPr lang="en-US" sz="2000" i="1" dirty="0">
                <a:solidFill>
                  <a:schemeClr val="bg1"/>
                </a:solidFill>
              </a:rPr>
              <a:t>for</a:t>
            </a:r>
            <a:r>
              <a:rPr lang="en-US" sz="2000" dirty="0">
                <a:solidFill>
                  <a:schemeClr val="bg1"/>
                </a:solidFill>
              </a:rPr>
              <a:t> the theory of poetry and </a:t>
            </a:r>
            <a:r>
              <a:rPr lang="en-US" sz="2000" i="1" dirty="0">
                <a:solidFill>
                  <a:schemeClr val="bg1"/>
                </a:solidFill>
              </a:rPr>
              <a:t>in</a:t>
            </a:r>
            <a:r>
              <a:rPr lang="en-US" sz="2000" dirty="0">
                <a:solidFill>
                  <a:schemeClr val="bg1"/>
                </a:solidFill>
              </a:rPr>
              <a:t> poetry itself.</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The </a:t>
            </a:r>
            <a:r>
              <a:rPr lang="en-US" sz="2000" dirty="0" err="1">
                <a:solidFill>
                  <a:schemeClr val="bg1"/>
                </a:solidFill>
              </a:rPr>
              <a:t>poetology</a:t>
            </a:r>
            <a:r>
              <a:rPr lang="en-US" sz="2000" dirty="0">
                <a:solidFill>
                  <a:schemeClr val="bg1"/>
                </a:solidFill>
              </a:rPr>
              <a:t> of light questions the history of decline in the Western world view, from an optics of freedom to one of constraint. Rather, 18</a:t>
            </a:r>
            <a:r>
              <a:rPr lang="en-US" sz="2000" baseline="30000" dirty="0">
                <a:solidFill>
                  <a:schemeClr val="bg1"/>
                </a:solidFill>
              </a:rPr>
              <a:t>th</a:t>
            </a:r>
            <a:r>
              <a:rPr lang="en-US" sz="2000" dirty="0">
                <a:solidFill>
                  <a:schemeClr val="bg1"/>
                </a:solidFill>
              </a:rPr>
              <a:t>-century poetry seeks to recover an optics of freedom by creating an illuminated cosmos in the lyric genre. </a:t>
            </a:r>
          </a:p>
          <a:p>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My current task is to write a history of light in poetry; from the perspective of 18</a:t>
            </a:r>
            <a:r>
              <a:rPr lang="en-US" sz="2000" baseline="30000" dirty="0">
                <a:solidFill>
                  <a:schemeClr val="bg1"/>
                </a:solidFill>
              </a:rPr>
              <a:t>th</a:t>
            </a:r>
            <a:r>
              <a:rPr lang="en-US" sz="2000" dirty="0">
                <a:solidFill>
                  <a:schemeClr val="bg1"/>
                </a:solidFill>
              </a:rPr>
              <a:t> century German literature and literary theory, with a focus on how light is used in poetry and literary theory to conceptualize poetry. This history begins with Pindar’s odes that became the model for the modern ode in 18</a:t>
            </a:r>
            <a:r>
              <a:rPr lang="en-US" sz="2000" baseline="30000" dirty="0">
                <a:solidFill>
                  <a:schemeClr val="bg1"/>
                </a:solidFill>
              </a:rPr>
              <a:t>th</a:t>
            </a:r>
            <a:r>
              <a:rPr lang="en-US" sz="2000" dirty="0">
                <a:solidFill>
                  <a:schemeClr val="bg1"/>
                </a:solidFill>
              </a:rPr>
              <a:t> century Europe, and Germany, in particular. The ode, in turn, becomes the model of the modern lyric. </a:t>
            </a:r>
          </a:p>
        </p:txBody>
      </p:sp>
      <p:sp>
        <p:nvSpPr>
          <p:cNvPr id="5" name="TextBox 4">
            <a:extLst>
              <a:ext uri="{FF2B5EF4-FFF2-40B4-BE49-F238E27FC236}">
                <a16:creationId xmlns:a16="http://schemas.microsoft.com/office/drawing/2014/main" id="{46D7E864-E2EA-7699-67E2-C118F837F1D9}"/>
              </a:ext>
            </a:extLst>
          </p:cNvPr>
          <p:cNvSpPr txBox="1"/>
          <p:nvPr/>
        </p:nvSpPr>
        <p:spPr>
          <a:xfrm>
            <a:off x="2020186" y="381000"/>
            <a:ext cx="7317777" cy="492443"/>
          </a:xfrm>
          <a:prstGeom prst="rect">
            <a:avLst/>
          </a:prstGeom>
          <a:noFill/>
        </p:spPr>
        <p:txBody>
          <a:bodyPr wrap="square">
            <a:spAutoFit/>
          </a:bodyPr>
          <a:lstStyle/>
          <a:p>
            <a:r>
              <a:rPr lang="de-DE" sz="2600" b="1" dirty="0">
                <a:solidFill>
                  <a:schemeClr val="bg1"/>
                </a:solidFill>
              </a:rPr>
              <a:t>From Metaphorology to Poetology of Light</a:t>
            </a:r>
            <a:endParaRPr lang="en-US" sz="2600" b="1" dirty="0">
              <a:solidFill>
                <a:schemeClr val="bg1"/>
              </a:solidFill>
            </a:endParaRPr>
          </a:p>
        </p:txBody>
      </p:sp>
      <p:sp>
        <p:nvSpPr>
          <p:cNvPr id="3" name="Slide Number Placeholder 2">
            <a:extLst>
              <a:ext uri="{FF2B5EF4-FFF2-40B4-BE49-F238E27FC236}">
                <a16:creationId xmlns:a16="http://schemas.microsoft.com/office/drawing/2014/main" id="{81A013FF-C74C-8CD0-45A5-D6FA0C5D1664}"/>
              </a:ext>
            </a:extLst>
          </p:cNvPr>
          <p:cNvSpPr>
            <a:spLocks noGrp="1"/>
          </p:cNvSpPr>
          <p:nvPr>
            <p:ph type="sldNum" sz="quarter" idx="12"/>
          </p:nvPr>
        </p:nvSpPr>
        <p:spPr/>
        <p:txBody>
          <a:bodyPr/>
          <a:lstStyle/>
          <a:p>
            <a:fld id="{B66DE056-6B87-405A-A18F-6BB961D61C32}" type="slidenum">
              <a:rPr lang="en-US" smtClean="0"/>
              <a:t>22</a:t>
            </a:fld>
            <a:endParaRPr lang="en-US"/>
          </a:p>
        </p:txBody>
      </p:sp>
      <p:sp>
        <p:nvSpPr>
          <p:cNvPr id="4" name="Footer Placeholder 3">
            <a:extLst>
              <a:ext uri="{FF2B5EF4-FFF2-40B4-BE49-F238E27FC236}">
                <a16:creationId xmlns:a16="http://schemas.microsoft.com/office/drawing/2014/main" id="{457D6DEC-1581-0C38-61D2-3144B181D784}"/>
              </a:ext>
            </a:extLst>
          </p:cNvPr>
          <p:cNvSpPr>
            <a:spLocks noGrp="1"/>
          </p:cNvSpPr>
          <p:nvPr>
            <p:ph type="ftr" sz="quarter" idx="11"/>
          </p:nvPr>
        </p:nvSpPr>
        <p:spPr/>
        <p:txBody>
          <a:bodyPr/>
          <a:lstStyle/>
          <a:p>
            <a:r>
              <a:rPr lang="en-US" dirty="0">
                <a:solidFill>
                  <a:schemeClr val="bg1"/>
                </a:solidFill>
              </a:rPr>
              <a:t>Ohio State University</a:t>
            </a:r>
          </a:p>
        </p:txBody>
      </p:sp>
    </p:spTree>
    <p:extLst>
      <p:ext uri="{BB962C8B-B14F-4D97-AF65-F5344CB8AC3E}">
        <p14:creationId xmlns:p14="http://schemas.microsoft.com/office/powerpoint/2010/main" val="4185948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761941-5034-8D2A-8BEC-118E1AFD68AE}"/>
              </a:ext>
            </a:extLst>
          </p:cNvPr>
          <p:cNvSpPr txBox="1"/>
          <p:nvPr/>
        </p:nvSpPr>
        <p:spPr>
          <a:xfrm>
            <a:off x="1667435" y="1613647"/>
            <a:ext cx="8498541" cy="2431435"/>
          </a:xfrm>
          <a:prstGeom prst="rect">
            <a:avLst/>
          </a:prstGeom>
          <a:noFill/>
        </p:spPr>
        <p:txBody>
          <a:bodyPr wrap="square" rtlCol="0">
            <a:spAutoFit/>
          </a:bodyPr>
          <a:lstStyle/>
          <a:p>
            <a:r>
              <a:rPr lang="en-US" sz="6000" b="1" dirty="0">
                <a:solidFill>
                  <a:schemeClr val="bg1"/>
                </a:solidFill>
              </a:rPr>
              <a:t>Thank you!</a:t>
            </a:r>
          </a:p>
          <a:p>
            <a:endParaRPr lang="en-US" sz="6000" b="1" dirty="0">
              <a:solidFill>
                <a:schemeClr val="bg1"/>
              </a:solidFill>
            </a:endParaRPr>
          </a:p>
          <a:p>
            <a:r>
              <a:rPr lang="en-US" sz="3200" b="1" dirty="0">
                <a:solidFill>
                  <a:schemeClr val="bg1"/>
                </a:solidFill>
              </a:rPr>
              <a:t>Please enjoy the reception.</a:t>
            </a:r>
          </a:p>
        </p:txBody>
      </p:sp>
    </p:spTree>
    <p:extLst>
      <p:ext uri="{BB962C8B-B14F-4D97-AF65-F5344CB8AC3E}">
        <p14:creationId xmlns:p14="http://schemas.microsoft.com/office/powerpoint/2010/main" val="1800212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7923D-F6A6-8FD8-E070-8E449DEC6C9C}"/>
              </a:ext>
            </a:extLst>
          </p:cNvPr>
          <p:cNvSpPr>
            <a:spLocks noGrp="1"/>
          </p:cNvSpPr>
          <p:nvPr>
            <p:ph type="title"/>
          </p:nvPr>
        </p:nvSpPr>
        <p:spPr/>
        <p:txBody>
          <a:bodyPr>
            <a:normAutofit fontScale="90000"/>
          </a:bodyPr>
          <a:lstStyle/>
          <a:p>
            <a:r>
              <a:rPr lang="en-US" dirty="0">
                <a:solidFill>
                  <a:schemeClr val="bg1"/>
                </a:solidFill>
              </a:rPr>
              <a:t>David </a:t>
            </a:r>
            <a:r>
              <a:rPr lang="en-US" dirty="0" err="1">
                <a:solidFill>
                  <a:schemeClr val="bg1"/>
                </a:solidFill>
              </a:rPr>
              <a:t>Hedgecoth</a:t>
            </a:r>
            <a:br>
              <a:rPr lang="en-US" dirty="0">
                <a:solidFill>
                  <a:schemeClr val="bg1"/>
                </a:solidFill>
              </a:rPr>
            </a:br>
            <a:r>
              <a:rPr lang="en-US" dirty="0">
                <a:solidFill>
                  <a:schemeClr val="bg1"/>
                </a:solidFill>
              </a:rPr>
              <a:t>Associate Professor</a:t>
            </a:r>
            <a:br>
              <a:rPr lang="en-US" dirty="0">
                <a:solidFill>
                  <a:schemeClr val="bg1"/>
                </a:solidFill>
              </a:rPr>
            </a:br>
            <a:r>
              <a:rPr lang="en-US" dirty="0">
                <a:solidFill>
                  <a:schemeClr val="bg1"/>
                </a:solidFill>
              </a:rPr>
              <a:t>School of Music</a:t>
            </a:r>
          </a:p>
        </p:txBody>
      </p:sp>
      <p:sp>
        <p:nvSpPr>
          <p:cNvPr id="3" name="Content Placeholder 2">
            <a:extLst>
              <a:ext uri="{FF2B5EF4-FFF2-40B4-BE49-F238E27FC236}">
                <a16:creationId xmlns:a16="http://schemas.microsoft.com/office/drawing/2014/main" id="{3990216A-6CD5-08B8-5AC4-41B3582F766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224148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785B-A485-19B9-E7A9-9DED88F55E82}"/>
              </a:ext>
            </a:extLst>
          </p:cNvPr>
          <p:cNvSpPr>
            <a:spLocks noGrp="1"/>
          </p:cNvSpPr>
          <p:nvPr>
            <p:ph type="ctrTitle"/>
          </p:nvPr>
        </p:nvSpPr>
        <p:spPr>
          <a:xfrm>
            <a:off x="4223084" y="-97584"/>
            <a:ext cx="9448800" cy="1825096"/>
          </a:xfrm>
        </p:spPr>
        <p:txBody>
          <a:bodyPr/>
          <a:lstStyle/>
          <a:p>
            <a:r>
              <a:rPr lang="en-US" b="1" dirty="0"/>
              <a:t>CCR</a:t>
            </a:r>
          </a:p>
        </p:txBody>
      </p:sp>
      <p:sp>
        <p:nvSpPr>
          <p:cNvPr id="3" name="Subtitle 2">
            <a:extLst>
              <a:ext uri="{FF2B5EF4-FFF2-40B4-BE49-F238E27FC236}">
                <a16:creationId xmlns:a16="http://schemas.microsoft.com/office/drawing/2014/main" id="{020FEC0E-0AD5-D09A-776C-A645842800D9}"/>
              </a:ext>
            </a:extLst>
          </p:cNvPr>
          <p:cNvSpPr>
            <a:spLocks noGrp="1"/>
          </p:cNvSpPr>
          <p:nvPr>
            <p:ph type="subTitle" idx="1"/>
          </p:nvPr>
        </p:nvSpPr>
        <p:spPr>
          <a:xfrm>
            <a:off x="6858000" y="6387432"/>
            <a:ext cx="9448800" cy="685800"/>
          </a:xfrm>
        </p:spPr>
        <p:txBody>
          <a:bodyPr/>
          <a:lstStyle/>
          <a:p>
            <a:r>
              <a:rPr lang="en-US" b="1" dirty="0"/>
              <a:t>David Hedgecoth, School of Music </a:t>
            </a:r>
          </a:p>
        </p:txBody>
      </p:sp>
      <p:sp>
        <p:nvSpPr>
          <p:cNvPr id="4" name="TextBox 3">
            <a:extLst>
              <a:ext uri="{FF2B5EF4-FFF2-40B4-BE49-F238E27FC236}">
                <a16:creationId xmlns:a16="http://schemas.microsoft.com/office/drawing/2014/main" id="{53F78411-5C04-886F-2768-3DCF339BF2E1}"/>
              </a:ext>
            </a:extLst>
          </p:cNvPr>
          <p:cNvSpPr txBox="1"/>
          <p:nvPr/>
        </p:nvSpPr>
        <p:spPr>
          <a:xfrm>
            <a:off x="156411" y="1522975"/>
            <a:ext cx="4692310" cy="3139321"/>
          </a:xfrm>
          <a:prstGeom prst="rect">
            <a:avLst/>
          </a:prstGeom>
          <a:noFill/>
        </p:spPr>
        <p:txBody>
          <a:bodyPr wrap="none" rtlCol="0">
            <a:spAutoFit/>
          </a:bodyPr>
          <a:lstStyle/>
          <a:p>
            <a:r>
              <a:rPr lang="en-US" b="1" dirty="0"/>
              <a:t>AU24</a:t>
            </a:r>
          </a:p>
          <a:p>
            <a:r>
              <a:rPr lang="en-US" dirty="0"/>
              <a:t>Academic and Artistic Residencies</a:t>
            </a:r>
          </a:p>
          <a:p>
            <a:endParaRPr lang="en-US" dirty="0"/>
          </a:p>
          <a:p>
            <a:r>
              <a:rPr lang="en-US" dirty="0"/>
              <a:t>Federal University of Paraná</a:t>
            </a:r>
          </a:p>
          <a:p>
            <a:r>
              <a:rPr lang="en-US" dirty="0"/>
              <a:t>Federal University of Pernambuco </a:t>
            </a:r>
          </a:p>
          <a:p>
            <a:endParaRPr lang="en-US" dirty="0"/>
          </a:p>
          <a:p>
            <a:r>
              <a:rPr lang="en-US" dirty="0"/>
              <a:t>Masterclasses</a:t>
            </a:r>
          </a:p>
          <a:p>
            <a:r>
              <a:rPr lang="en-US" dirty="0"/>
              <a:t>Graduate collaborative research group </a:t>
            </a:r>
          </a:p>
          <a:p>
            <a:r>
              <a:rPr lang="en-US" dirty="0"/>
              <a:t>Social Projects </a:t>
            </a:r>
          </a:p>
          <a:p>
            <a:endParaRPr lang="en-US" dirty="0"/>
          </a:p>
          <a:p>
            <a:endParaRPr lang="en-US" dirty="0"/>
          </a:p>
        </p:txBody>
      </p:sp>
      <p:sp>
        <p:nvSpPr>
          <p:cNvPr id="5" name="TextBox 4">
            <a:extLst>
              <a:ext uri="{FF2B5EF4-FFF2-40B4-BE49-F238E27FC236}">
                <a16:creationId xmlns:a16="http://schemas.microsoft.com/office/drawing/2014/main" id="{5388F78F-54B2-0787-B96B-6581F4DDF383}"/>
              </a:ext>
            </a:extLst>
          </p:cNvPr>
          <p:cNvSpPr txBox="1"/>
          <p:nvPr/>
        </p:nvSpPr>
        <p:spPr>
          <a:xfrm>
            <a:off x="6632820" y="1612231"/>
            <a:ext cx="5254965" cy="2585323"/>
          </a:xfrm>
          <a:prstGeom prst="rect">
            <a:avLst/>
          </a:prstGeom>
          <a:noFill/>
        </p:spPr>
        <p:txBody>
          <a:bodyPr wrap="none" rtlCol="0">
            <a:spAutoFit/>
          </a:bodyPr>
          <a:lstStyle/>
          <a:p>
            <a:r>
              <a:rPr lang="en-US" b="1" dirty="0"/>
              <a:t>SP25</a:t>
            </a:r>
          </a:p>
          <a:p>
            <a:r>
              <a:rPr lang="en-US" dirty="0"/>
              <a:t>Host faculty and graduate student from UFPA</a:t>
            </a:r>
          </a:p>
          <a:p>
            <a:endParaRPr lang="en-US" dirty="0"/>
          </a:p>
          <a:p>
            <a:r>
              <a:rPr lang="en-US" dirty="0"/>
              <a:t>Masterclasses</a:t>
            </a:r>
          </a:p>
          <a:p>
            <a:r>
              <a:rPr lang="en-US" dirty="0"/>
              <a:t>Graduate collaborative research group </a:t>
            </a:r>
          </a:p>
          <a:p>
            <a:r>
              <a:rPr lang="en-US" dirty="0"/>
              <a:t>Social Projects </a:t>
            </a:r>
          </a:p>
          <a:p>
            <a:endParaRPr lang="en-US" dirty="0"/>
          </a:p>
          <a:p>
            <a:endParaRPr lang="en-US" dirty="0"/>
          </a:p>
          <a:p>
            <a:endParaRPr lang="en-US" dirty="0"/>
          </a:p>
        </p:txBody>
      </p:sp>
      <p:sp>
        <p:nvSpPr>
          <p:cNvPr id="6" name="Circular Arrow 5">
            <a:extLst>
              <a:ext uri="{FF2B5EF4-FFF2-40B4-BE49-F238E27FC236}">
                <a16:creationId xmlns:a16="http://schemas.microsoft.com/office/drawing/2014/main" id="{6AD4F2B1-193E-032C-F140-B4C46676DEF2}"/>
              </a:ext>
            </a:extLst>
          </p:cNvPr>
          <p:cNvSpPr/>
          <p:nvPr/>
        </p:nvSpPr>
        <p:spPr>
          <a:xfrm>
            <a:off x="5017306" y="2216496"/>
            <a:ext cx="978408" cy="978408"/>
          </a:xfrm>
          <a:prstGeom prst="circular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00FFFF"/>
              </a:highlight>
            </a:endParaRPr>
          </a:p>
        </p:txBody>
      </p:sp>
      <p:sp>
        <p:nvSpPr>
          <p:cNvPr id="7" name="Circular Arrow 6">
            <a:extLst>
              <a:ext uri="{FF2B5EF4-FFF2-40B4-BE49-F238E27FC236}">
                <a16:creationId xmlns:a16="http://schemas.microsoft.com/office/drawing/2014/main" id="{59DBE283-5088-ACDD-4B40-CD1E96B74832}"/>
              </a:ext>
            </a:extLst>
          </p:cNvPr>
          <p:cNvSpPr/>
          <p:nvPr/>
        </p:nvSpPr>
        <p:spPr>
          <a:xfrm rot="10800000">
            <a:off x="5017306" y="2392659"/>
            <a:ext cx="978408" cy="978408"/>
          </a:xfrm>
          <a:prstGeom prst="circular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9342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p:cTn id="17"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18"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3" end="3"/>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 calcmode="lin" valueType="num">
                                      <p:cBhvr>
                                        <p:cTn id="22"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23"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4" end="4"/>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p:cTn id="27" dur="1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28" dur="1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6" end="6"/>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 calcmode="lin" valueType="num">
                                      <p:cBhvr>
                                        <p:cTn id="32" dur="1000" fill="hold"/>
                                        <p:tgtEl>
                                          <p:spTgt spid="4">
                                            <p:txEl>
                                              <p:pRg st="7" end="7"/>
                                            </p:txEl>
                                          </p:spTgt>
                                        </p:tgtEl>
                                        <p:attrNameLst>
                                          <p:attrName>ppt_w</p:attrName>
                                        </p:attrNameLst>
                                      </p:cBhvr>
                                      <p:tavLst>
                                        <p:tav tm="0">
                                          <p:val>
                                            <p:strVal val="#ppt_w*0.70"/>
                                          </p:val>
                                        </p:tav>
                                        <p:tav tm="100000">
                                          <p:val>
                                            <p:strVal val="#ppt_w"/>
                                          </p:val>
                                        </p:tav>
                                      </p:tavLst>
                                    </p:anim>
                                    <p:anim calcmode="lin" valueType="num">
                                      <p:cBhvr>
                                        <p:cTn id="33" dur="1000" fill="hold"/>
                                        <p:tgtEl>
                                          <p:spTgt spid="4">
                                            <p:txEl>
                                              <p:pRg st="7" end="7"/>
                                            </p:txEl>
                                          </p:spTgt>
                                        </p:tgtEl>
                                        <p:attrNameLst>
                                          <p:attrName>ppt_h</p:attrName>
                                        </p:attrNameLst>
                                      </p:cBhvr>
                                      <p:tavLst>
                                        <p:tav tm="0">
                                          <p:val>
                                            <p:strVal val="#ppt_h"/>
                                          </p:val>
                                        </p:tav>
                                        <p:tav tm="100000">
                                          <p:val>
                                            <p:strVal val="#ppt_h"/>
                                          </p:val>
                                        </p:tav>
                                      </p:tavLst>
                                    </p:anim>
                                    <p:animEffect transition="in" filter="fade">
                                      <p:cBhvr>
                                        <p:cTn id="34" dur="1000"/>
                                        <p:tgtEl>
                                          <p:spTgt spid="4">
                                            <p:txEl>
                                              <p:pRg st="7" end="7"/>
                                            </p:txEl>
                                          </p:spTgt>
                                        </p:tgtEl>
                                      </p:cBhvr>
                                    </p:animEffect>
                                  </p:childTnLst>
                                </p:cTn>
                              </p:par>
                              <p:par>
                                <p:cTn id="35" presetID="55"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 calcmode="lin" valueType="num">
                                      <p:cBhvr>
                                        <p:cTn id="37" dur="1000" fill="hold"/>
                                        <p:tgtEl>
                                          <p:spTgt spid="4">
                                            <p:txEl>
                                              <p:pRg st="8" end="8"/>
                                            </p:txEl>
                                          </p:spTgt>
                                        </p:tgtEl>
                                        <p:attrNameLst>
                                          <p:attrName>ppt_w</p:attrName>
                                        </p:attrNameLst>
                                      </p:cBhvr>
                                      <p:tavLst>
                                        <p:tav tm="0">
                                          <p:val>
                                            <p:strVal val="#ppt_w*0.70"/>
                                          </p:val>
                                        </p:tav>
                                        <p:tav tm="100000">
                                          <p:val>
                                            <p:strVal val="#ppt_w"/>
                                          </p:val>
                                        </p:tav>
                                      </p:tavLst>
                                    </p:anim>
                                    <p:anim calcmode="lin" valueType="num">
                                      <p:cBhvr>
                                        <p:cTn id="38" dur="1000" fill="hold"/>
                                        <p:tgtEl>
                                          <p:spTgt spid="4">
                                            <p:txEl>
                                              <p:pRg st="8" end="8"/>
                                            </p:txEl>
                                          </p:spTgt>
                                        </p:tgtEl>
                                        <p:attrNameLst>
                                          <p:attrName>ppt_h</p:attrName>
                                        </p:attrNameLst>
                                      </p:cBhvr>
                                      <p:tavLst>
                                        <p:tav tm="0">
                                          <p:val>
                                            <p:strVal val="#ppt_h"/>
                                          </p:val>
                                        </p:tav>
                                        <p:tav tm="100000">
                                          <p:val>
                                            <p:strVal val="#ppt_h"/>
                                          </p:val>
                                        </p:tav>
                                      </p:tavLst>
                                    </p:anim>
                                    <p:animEffect transition="in" filter="fade">
                                      <p:cBhvr>
                                        <p:cTn id="39" dur="1000"/>
                                        <p:tgtEl>
                                          <p:spTgt spid="4">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randombar(horizontal)">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dissolv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dissolve">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D48DB-CEF2-EFEF-C48C-C89EACEE23BE}"/>
              </a:ext>
            </a:extLst>
          </p:cNvPr>
          <p:cNvSpPr>
            <a:spLocks noGrp="1"/>
          </p:cNvSpPr>
          <p:nvPr>
            <p:ph type="title"/>
          </p:nvPr>
        </p:nvSpPr>
        <p:spPr/>
        <p:txBody>
          <a:bodyPr>
            <a:normAutofit fontScale="90000"/>
          </a:bodyPr>
          <a:lstStyle/>
          <a:p>
            <a:r>
              <a:rPr lang="en-US" dirty="0">
                <a:solidFill>
                  <a:schemeClr val="bg1"/>
                </a:solidFill>
              </a:rPr>
              <a:t>Philip </a:t>
            </a:r>
            <a:r>
              <a:rPr lang="en-US" dirty="0" err="1">
                <a:solidFill>
                  <a:schemeClr val="bg1"/>
                </a:solidFill>
              </a:rPr>
              <a:t>Tuxbury-Gleissner</a:t>
            </a:r>
            <a:br>
              <a:rPr lang="en-US" dirty="0">
                <a:solidFill>
                  <a:schemeClr val="bg1"/>
                </a:solidFill>
              </a:rPr>
            </a:br>
            <a:r>
              <a:rPr lang="en-US" dirty="0">
                <a:solidFill>
                  <a:schemeClr val="bg1"/>
                </a:solidFill>
              </a:rPr>
              <a:t>Assistant Professor </a:t>
            </a:r>
            <a:br>
              <a:rPr lang="en-US" dirty="0">
                <a:solidFill>
                  <a:schemeClr val="bg1"/>
                </a:solidFill>
              </a:rPr>
            </a:br>
            <a:r>
              <a:rPr lang="en-US" dirty="0">
                <a:solidFill>
                  <a:schemeClr val="bg1"/>
                </a:solidFill>
              </a:rPr>
              <a:t>Slavic and East European Languages and Cultures</a:t>
            </a:r>
          </a:p>
        </p:txBody>
      </p:sp>
      <p:sp>
        <p:nvSpPr>
          <p:cNvPr id="3" name="Content Placeholder 2">
            <a:extLst>
              <a:ext uri="{FF2B5EF4-FFF2-40B4-BE49-F238E27FC236}">
                <a16:creationId xmlns:a16="http://schemas.microsoft.com/office/drawing/2014/main" id="{5C86417C-0703-AD2B-76D8-D652C43756F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12157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paper&#10;&#10;Description automatically generated">
            <a:extLst>
              <a:ext uri="{FF2B5EF4-FFF2-40B4-BE49-F238E27FC236}">
                <a16:creationId xmlns:a16="http://schemas.microsoft.com/office/drawing/2014/main" id="{0D4E6DB5-6F63-8A73-29C6-F13F36B19FEC}"/>
              </a:ext>
            </a:extLst>
          </p:cNvPr>
          <p:cNvPicPr>
            <a:picLocks noChangeAspect="1"/>
          </p:cNvPicPr>
          <p:nvPr/>
        </p:nvPicPr>
        <p:blipFill>
          <a:blip r:embed="rId3"/>
          <a:stretch>
            <a:fillRect/>
          </a:stretch>
        </p:blipFill>
        <p:spPr>
          <a:xfrm>
            <a:off x="0" y="2796362"/>
            <a:ext cx="8247866" cy="4061638"/>
          </a:xfrm>
          <a:prstGeom prst="rect">
            <a:avLst/>
          </a:prstGeom>
        </p:spPr>
      </p:pic>
      <p:pic>
        <p:nvPicPr>
          <p:cNvPr id="7" name="Picture 6" descr="A close-up of a document&#10;&#10;Description automatically generated">
            <a:extLst>
              <a:ext uri="{FF2B5EF4-FFF2-40B4-BE49-F238E27FC236}">
                <a16:creationId xmlns:a16="http://schemas.microsoft.com/office/drawing/2014/main" id="{A6092C06-6F97-61E2-0554-6C20978F823D}"/>
              </a:ext>
            </a:extLst>
          </p:cNvPr>
          <p:cNvPicPr>
            <a:picLocks noChangeAspect="1"/>
          </p:cNvPicPr>
          <p:nvPr/>
        </p:nvPicPr>
        <p:blipFill>
          <a:blip r:embed="rId4"/>
          <a:stretch>
            <a:fillRect/>
          </a:stretch>
        </p:blipFill>
        <p:spPr>
          <a:xfrm>
            <a:off x="0" y="-1"/>
            <a:ext cx="6420975" cy="2796363"/>
          </a:xfrm>
          <a:prstGeom prst="rect">
            <a:avLst/>
          </a:prstGeom>
          <a:ln>
            <a:solidFill>
              <a:schemeClr val="accent1"/>
            </a:solidFill>
          </a:ln>
        </p:spPr>
      </p:pic>
      <p:pic>
        <p:nvPicPr>
          <p:cNvPr id="5" name="Picture 4" descr="A paper with a stamp on it&#10;&#10;Description automatically generated">
            <a:extLst>
              <a:ext uri="{FF2B5EF4-FFF2-40B4-BE49-F238E27FC236}">
                <a16:creationId xmlns:a16="http://schemas.microsoft.com/office/drawing/2014/main" id="{A7BBB936-2620-2A7A-0E33-F1C2B77A3F10}"/>
              </a:ext>
            </a:extLst>
          </p:cNvPr>
          <p:cNvPicPr>
            <a:picLocks noChangeAspect="1"/>
          </p:cNvPicPr>
          <p:nvPr/>
        </p:nvPicPr>
        <p:blipFill>
          <a:blip r:embed="rId5"/>
          <a:stretch>
            <a:fillRect/>
          </a:stretch>
        </p:blipFill>
        <p:spPr>
          <a:xfrm>
            <a:off x="5906530" y="0"/>
            <a:ext cx="6413156" cy="7109534"/>
          </a:xfrm>
          <a:prstGeom prst="rect">
            <a:avLst/>
          </a:prstGeom>
          <a:ln>
            <a:solidFill>
              <a:schemeClr val="accent1"/>
            </a:solidFill>
          </a:ln>
        </p:spPr>
      </p:pic>
      <p:pic>
        <p:nvPicPr>
          <p:cNvPr id="17" name="Picture 16" descr="A yellow car parked on the side of a street&#10;&#10;Description automatically generated">
            <a:extLst>
              <a:ext uri="{FF2B5EF4-FFF2-40B4-BE49-F238E27FC236}">
                <a16:creationId xmlns:a16="http://schemas.microsoft.com/office/drawing/2014/main" id="{1F97F846-7F49-E8A9-0811-795005D6AD99}"/>
              </a:ext>
            </a:extLst>
          </p:cNvPr>
          <p:cNvPicPr>
            <a:picLocks noChangeAspect="1"/>
          </p:cNvPicPr>
          <p:nvPr/>
        </p:nvPicPr>
        <p:blipFill>
          <a:blip r:embed="rId6"/>
          <a:srcRect l="2164" r="20360" b="3794"/>
          <a:stretch/>
        </p:blipFill>
        <p:spPr>
          <a:xfrm rot="5400000">
            <a:off x="9841672" y="4385993"/>
            <a:ext cx="2391585" cy="2227280"/>
          </a:xfrm>
          <a:prstGeom prst="rect">
            <a:avLst/>
          </a:prstGeom>
        </p:spPr>
      </p:pic>
      <p:pic>
        <p:nvPicPr>
          <p:cNvPr id="15" name="Picture 14" descr="A picture containing text, font, handwriting, book&#10;&#10;Description automatically generated">
            <a:extLst>
              <a:ext uri="{FF2B5EF4-FFF2-40B4-BE49-F238E27FC236}">
                <a16:creationId xmlns:a16="http://schemas.microsoft.com/office/drawing/2014/main" id="{6D74FA77-6C3B-9CCA-12A2-56500A25C5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9534" y="3986981"/>
            <a:ext cx="1845711" cy="2708444"/>
          </a:xfrm>
          <a:prstGeom prst="rect">
            <a:avLst/>
          </a:prstGeom>
        </p:spPr>
      </p:pic>
      <p:pic>
        <p:nvPicPr>
          <p:cNvPr id="19" name="Picture 18">
            <a:extLst>
              <a:ext uri="{FF2B5EF4-FFF2-40B4-BE49-F238E27FC236}">
                <a16:creationId xmlns:a16="http://schemas.microsoft.com/office/drawing/2014/main" id="{6DD45FC6-9A77-EA5E-AAA8-8139D933E0B8}"/>
              </a:ext>
            </a:extLst>
          </p:cNvPr>
          <p:cNvPicPr>
            <a:picLocks noChangeAspect="1"/>
          </p:cNvPicPr>
          <p:nvPr/>
        </p:nvPicPr>
        <p:blipFill>
          <a:blip r:embed="rId8"/>
          <a:stretch>
            <a:fillRect/>
          </a:stretch>
        </p:blipFill>
        <p:spPr>
          <a:xfrm>
            <a:off x="5737949" y="3957647"/>
            <a:ext cx="2003004" cy="2729161"/>
          </a:xfrm>
          <a:prstGeom prst="rect">
            <a:avLst/>
          </a:prstGeom>
        </p:spPr>
      </p:pic>
      <p:sp>
        <p:nvSpPr>
          <p:cNvPr id="10" name="TextBox 9">
            <a:extLst>
              <a:ext uri="{FF2B5EF4-FFF2-40B4-BE49-F238E27FC236}">
                <a16:creationId xmlns:a16="http://schemas.microsoft.com/office/drawing/2014/main" id="{EBEF4F98-EBB4-3208-2C06-F4E080D81BCA}"/>
              </a:ext>
            </a:extLst>
          </p:cNvPr>
          <p:cNvSpPr txBox="1"/>
          <p:nvPr/>
        </p:nvSpPr>
        <p:spPr>
          <a:xfrm>
            <a:off x="556951" y="588942"/>
            <a:ext cx="11078097" cy="954107"/>
          </a:xfrm>
          <a:prstGeom prst="rect">
            <a:avLst/>
          </a:prstGeom>
          <a:noFill/>
        </p:spPr>
        <p:txBody>
          <a:bodyPr wrap="none" rtlCol="0">
            <a:spAutoFit/>
          </a:bodyPr>
          <a:lstStyle/>
          <a:p>
            <a:pPr algn="ctr"/>
            <a:r>
              <a:rPr lang="en-US" sz="2800" dirty="0">
                <a:solidFill>
                  <a:schemeClr val="bg1"/>
                </a:solidFill>
                <a:highlight>
                  <a:srgbClr val="FFFF00"/>
                </a:highlight>
                <a:latin typeface="Arial" panose="020B0604020202020204" pitchFamily="34" charset="0"/>
                <a:cs typeface="Arial" panose="020B0604020202020204" pitchFamily="34" charset="0"/>
              </a:rPr>
              <a:t>The Czechoslovak State Publisher of Belles-Lettres and Art</a:t>
            </a:r>
          </a:p>
          <a:p>
            <a:pPr algn="ctr"/>
            <a:r>
              <a:rPr lang="en-US" sz="2800" dirty="0">
                <a:solidFill>
                  <a:schemeClr val="bg1"/>
                </a:solidFill>
                <a:highlight>
                  <a:srgbClr val="FFFF00"/>
                </a:highlight>
                <a:latin typeface="Arial" panose="020B0604020202020204" pitchFamily="34" charset="0"/>
                <a:cs typeface="Arial" panose="020B0604020202020204" pitchFamily="34" charset="0"/>
              </a:rPr>
              <a:t>A History of Socialist Culture through the Lens of Literary Publishing </a:t>
            </a:r>
          </a:p>
        </p:txBody>
      </p:sp>
      <p:sp>
        <p:nvSpPr>
          <p:cNvPr id="20" name="TextBox 19">
            <a:extLst>
              <a:ext uri="{FF2B5EF4-FFF2-40B4-BE49-F238E27FC236}">
                <a16:creationId xmlns:a16="http://schemas.microsoft.com/office/drawing/2014/main" id="{9275431C-F92B-EFCC-BAD2-870CA2EA87C0}"/>
              </a:ext>
            </a:extLst>
          </p:cNvPr>
          <p:cNvSpPr txBox="1"/>
          <p:nvPr/>
        </p:nvSpPr>
        <p:spPr>
          <a:xfrm>
            <a:off x="157412" y="5349215"/>
            <a:ext cx="3465885" cy="830997"/>
          </a:xfrm>
          <a:prstGeom prst="rect">
            <a:avLst/>
          </a:prstGeom>
          <a:noFill/>
        </p:spPr>
        <p:txBody>
          <a:bodyPr wrap="none" rtlCol="0">
            <a:spAutoFit/>
          </a:bodyPr>
          <a:lstStyle/>
          <a:p>
            <a:r>
              <a:rPr lang="en-US" sz="1600" dirty="0">
                <a:solidFill>
                  <a:schemeClr val="bg1"/>
                </a:solidFill>
                <a:highlight>
                  <a:srgbClr val="FFFF00"/>
                </a:highlight>
                <a:latin typeface="Arial" panose="020B0604020202020204" pitchFamily="34" charset="0"/>
                <a:cs typeface="Arial" panose="020B0604020202020204" pitchFamily="34" charset="0"/>
              </a:rPr>
              <a:t>Philip </a:t>
            </a:r>
            <a:r>
              <a:rPr lang="en-US" sz="1600" dirty="0" err="1">
                <a:solidFill>
                  <a:schemeClr val="bg1"/>
                </a:solidFill>
                <a:highlight>
                  <a:srgbClr val="FFFF00"/>
                </a:highlight>
                <a:latin typeface="Arial" panose="020B0604020202020204" pitchFamily="34" charset="0"/>
                <a:cs typeface="Arial" panose="020B0604020202020204" pitchFamily="34" charset="0"/>
              </a:rPr>
              <a:t>Tuxbury-Gleissner</a:t>
            </a:r>
            <a:r>
              <a:rPr lang="en-US" sz="1600" dirty="0">
                <a:solidFill>
                  <a:schemeClr val="bg1"/>
                </a:solidFill>
                <a:highlight>
                  <a:srgbClr val="FFFF00"/>
                </a:highlight>
                <a:latin typeface="Arial" panose="020B0604020202020204" pitchFamily="34" charset="0"/>
                <a:cs typeface="Arial" panose="020B0604020202020204" pitchFamily="34" charset="0"/>
              </a:rPr>
              <a:t>, SEELC</a:t>
            </a:r>
          </a:p>
          <a:p>
            <a:r>
              <a:rPr lang="en-US" sz="1600" dirty="0">
                <a:solidFill>
                  <a:schemeClr val="bg1"/>
                </a:solidFill>
                <a:highlight>
                  <a:srgbClr val="FFFF00"/>
                </a:highlight>
                <a:latin typeface="Arial" panose="020B0604020202020204" pitchFamily="34" charset="0"/>
                <a:cs typeface="Arial" panose="020B0604020202020204" pitchFamily="34" charset="0"/>
              </a:rPr>
              <a:t>Research at Czech National Archive</a:t>
            </a:r>
          </a:p>
          <a:p>
            <a:r>
              <a:rPr lang="en-US" sz="1600" dirty="0">
                <a:solidFill>
                  <a:schemeClr val="bg1"/>
                </a:solidFill>
                <a:highlight>
                  <a:srgbClr val="FFFF00"/>
                </a:highlight>
                <a:latin typeface="Arial" panose="020B0604020202020204" pitchFamily="34" charset="0"/>
                <a:cs typeface="Arial" panose="020B0604020202020204" pitchFamily="34" charset="0"/>
              </a:rPr>
              <a:t>in preparation of monograph.</a:t>
            </a:r>
          </a:p>
        </p:txBody>
      </p:sp>
      <p:pic>
        <p:nvPicPr>
          <p:cNvPr id="22" name="Picture 21" descr="A display of books in a store&#10;&#10;Description automatically generated">
            <a:extLst>
              <a:ext uri="{FF2B5EF4-FFF2-40B4-BE49-F238E27FC236}">
                <a16:creationId xmlns:a16="http://schemas.microsoft.com/office/drawing/2014/main" id="{C711BE78-A6B3-C5B1-B798-D736B10004E5}"/>
              </a:ext>
            </a:extLst>
          </p:cNvPr>
          <p:cNvPicPr>
            <a:picLocks noChangeAspect="1"/>
          </p:cNvPicPr>
          <p:nvPr/>
        </p:nvPicPr>
        <p:blipFill>
          <a:blip r:embed="rId9"/>
          <a:srcRect l="14097" r="736"/>
          <a:stretch/>
        </p:blipFill>
        <p:spPr>
          <a:xfrm>
            <a:off x="9923824" y="2177558"/>
            <a:ext cx="2232828" cy="1966270"/>
          </a:xfrm>
          <a:prstGeom prst="rect">
            <a:avLst/>
          </a:prstGeom>
        </p:spPr>
      </p:pic>
    </p:spTree>
    <p:extLst>
      <p:ext uri="{BB962C8B-B14F-4D97-AF65-F5344CB8AC3E}">
        <p14:creationId xmlns:p14="http://schemas.microsoft.com/office/powerpoint/2010/main" val="1256519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1BF2C-562F-9FAE-C2D4-0F8E29B30758}"/>
              </a:ext>
            </a:extLst>
          </p:cNvPr>
          <p:cNvSpPr>
            <a:spLocks noGrp="1"/>
          </p:cNvSpPr>
          <p:nvPr>
            <p:ph type="title"/>
          </p:nvPr>
        </p:nvSpPr>
        <p:spPr/>
        <p:txBody>
          <a:bodyPr>
            <a:normAutofit fontScale="90000"/>
          </a:bodyPr>
          <a:lstStyle/>
          <a:p>
            <a:r>
              <a:rPr lang="en-US" dirty="0">
                <a:solidFill>
                  <a:schemeClr val="bg1"/>
                </a:solidFill>
              </a:rPr>
              <a:t>Theodora </a:t>
            </a:r>
            <a:r>
              <a:rPr lang="en-US" dirty="0" err="1">
                <a:solidFill>
                  <a:schemeClr val="bg1"/>
                </a:solidFill>
              </a:rPr>
              <a:t>Dragostinova</a:t>
            </a:r>
            <a:br>
              <a:rPr lang="en-US" dirty="0">
                <a:solidFill>
                  <a:schemeClr val="bg1"/>
                </a:solidFill>
              </a:rPr>
            </a:br>
            <a:r>
              <a:rPr lang="en-US" dirty="0">
                <a:solidFill>
                  <a:schemeClr val="bg1"/>
                </a:solidFill>
              </a:rPr>
              <a:t>Professor</a:t>
            </a:r>
            <a:br>
              <a:rPr lang="en-US" dirty="0">
                <a:solidFill>
                  <a:schemeClr val="bg1"/>
                </a:solidFill>
              </a:rPr>
            </a:br>
            <a:r>
              <a:rPr lang="en-US" dirty="0">
                <a:solidFill>
                  <a:schemeClr val="bg1"/>
                </a:solidFill>
              </a:rPr>
              <a:t>Department of History</a:t>
            </a:r>
          </a:p>
        </p:txBody>
      </p:sp>
      <p:sp>
        <p:nvSpPr>
          <p:cNvPr id="3" name="Content Placeholder 2">
            <a:extLst>
              <a:ext uri="{FF2B5EF4-FFF2-40B4-BE49-F238E27FC236}">
                <a16:creationId xmlns:a16="http://schemas.microsoft.com/office/drawing/2014/main" id="{AE398F41-93DA-E5D4-0827-F18E0B74D63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73409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A5727B-48CC-69D9-4ADD-E2439C75739B}"/>
              </a:ext>
            </a:extLst>
          </p:cNvPr>
          <p:cNvSpPr>
            <a:spLocks noGrp="1"/>
          </p:cNvSpPr>
          <p:nvPr>
            <p:ph sz="half" idx="1"/>
          </p:nvPr>
        </p:nvSpPr>
        <p:spPr>
          <a:xfrm>
            <a:off x="157803" y="2201779"/>
            <a:ext cx="7262246" cy="4273664"/>
          </a:xfrm>
        </p:spPr>
        <p:txBody>
          <a:bodyPr vert="horz" lIns="91440" tIns="45720" rIns="91440" bIns="45720" rtlCol="0">
            <a:noAutofit/>
          </a:bodyPr>
          <a:lstStyle/>
          <a:p>
            <a:r>
              <a:rPr lang="en-US" sz="2200" dirty="0"/>
              <a:t>The research: 1,000 children in the Balkan borderlands</a:t>
            </a:r>
          </a:p>
          <a:p>
            <a:r>
              <a:rPr lang="en-US" sz="2200" dirty="0"/>
              <a:t>The question: How to tell fact from fiction and propaganda?</a:t>
            </a:r>
          </a:p>
          <a:p>
            <a:r>
              <a:rPr lang="en-US" sz="2200" dirty="0"/>
              <a:t>The methodology: Fragmented archives into “archival whispers”</a:t>
            </a:r>
          </a:p>
          <a:p>
            <a:r>
              <a:rPr lang="en-US" sz="2200" dirty="0"/>
              <a:t>The context: Uncertainty as a postwar condition for both nations and families</a:t>
            </a:r>
          </a:p>
          <a:p>
            <a:r>
              <a:rPr lang="en-US" sz="2200" dirty="0"/>
              <a:t>The repatriation of children: Who is a child? Why forced repatriation? </a:t>
            </a:r>
          </a:p>
          <a:p>
            <a:r>
              <a:rPr lang="en-US" sz="2200" dirty="0">
                <a:solidFill>
                  <a:schemeClr val="tx1">
                    <a:lumMod val="85000"/>
                    <a:lumOff val="15000"/>
                  </a:schemeClr>
                </a:solidFill>
              </a:rPr>
              <a:t>The goal:  Journal article cluster for </a:t>
            </a:r>
            <a:r>
              <a:rPr lang="en-US" sz="2200" i="1" dirty="0">
                <a:solidFill>
                  <a:schemeClr val="tx1">
                    <a:lumMod val="85000"/>
                    <a:lumOff val="15000"/>
                  </a:schemeClr>
                </a:solidFill>
              </a:rPr>
              <a:t>American Historical Review’s</a:t>
            </a:r>
            <a:r>
              <a:rPr lang="en-US" sz="2200" dirty="0">
                <a:solidFill>
                  <a:schemeClr val="tx1">
                    <a:lumMod val="85000"/>
                    <a:lumOff val="15000"/>
                  </a:schemeClr>
                </a:solidFill>
              </a:rPr>
              <a:t> History Lab on “</a:t>
            </a:r>
            <a:r>
              <a:rPr lang="en-US" sz="2200" dirty="0" err="1">
                <a:solidFill>
                  <a:schemeClr val="tx1">
                    <a:lumMod val="85000"/>
                    <a:lumOff val="15000"/>
                  </a:schemeClr>
                </a:solidFill>
              </a:rPr>
              <a:t>Im</a:t>
            </a:r>
            <a:r>
              <a:rPr lang="en-US" sz="2200" dirty="0">
                <a:solidFill>
                  <a:schemeClr val="tx1">
                    <a:lumMod val="85000"/>
                    <a:lumOff val="15000"/>
                  </a:schemeClr>
                </a:solidFill>
              </a:rPr>
              <a:t>/Mobilities at the End of Empire”</a:t>
            </a:r>
          </a:p>
        </p:txBody>
      </p:sp>
      <p:sp>
        <p:nvSpPr>
          <p:cNvPr id="15" name="Rectangle 14">
            <a:extLst>
              <a:ext uri="{FF2B5EF4-FFF2-40B4-BE49-F238E27FC236}">
                <a16:creationId xmlns:a16="http://schemas.microsoft.com/office/drawing/2014/main" id="{9150AB3D-E8D4-4A24-B404-DC534E794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72BD498-5646-4908-B30E-7A9B217972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220" y="315301"/>
            <a:ext cx="4014216" cy="5623561"/>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9E1C4A0D-94DC-4FD4-AB90-50637C178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0812" y="479893"/>
            <a:ext cx="3685032" cy="52943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6">
            <a:extLst>
              <a:ext uri="{FF2B5EF4-FFF2-40B4-BE49-F238E27FC236}">
                <a16:creationId xmlns:a16="http://schemas.microsoft.com/office/drawing/2014/main" id="{5F17A676-E24A-6750-EE76-3B91A0D98E0A}"/>
              </a:ext>
            </a:extLst>
          </p:cNvPr>
          <p:cNvPicPr>
            <a:picLocks noGrp="1" noChangeAspect="1"/>
          </p:cNvPicPr>
          <p:nvPr>
            <p:ph sz="half" idx="2"/>
          </p:nvPr>
        </p:nvPicPr>
        <p:blipFill>
          <a:blip r:embed="rId2"/>
          <a:srcRect r="5" b="3045"/>
          <a:stretch/>
        </p:blipFill>
        <p:spPr>
          <a:xfrm>
            <a:off x="7692452" y="315300"/>
            <a:ext cx="4341744" cy="2631092"/>
          </a:xfrm>
          <a:prstGeom prst="rect">
            <a:avLst/>
          </a:prstGeom>
        </p:spPr>
      </p:pic>
      <p:pic>
        <p:nvPicPr>
          <p:cNvPr id="10" name="Picture 9" descr="A group of people sitting on stairs&#10;&#10;Description automatically generated">
            <a:extLst>
              <a:ext uri="{FF2B5EF4-FFF2-40B4-BE49-F238E27FC236}">
                <a16:creationId xmlns:a16="http://schemas.microsoft.com/office/drawing/2014/main" id="{CA7EF30A-3C59-4153-FA16-71D8FF34C26C}"/>
              </a:ext>
            </a:extLst>
          </p:cNvPr>
          <p:cNvPicPr>
            <a:picLocks noChangeAspect="1"/>
          </p:cNvPicPr>
          <p:nvPr/>
        </p:nvPicPr>
        <p:blipFill rotWithShape="1">
          <a:blip r:embed="rId3"/>
          <a:srcRect l="9318" r="13262" b="-1"/>
          <a:stretch/>
        </p:blipFill>
        <p:spPr>
          <a:xfrm>
            <a:off x="7720447" y="2869381"/>
            <a:ext cx="4285753" cy="3606062"/>
          </a:xfrm>
          <a:prstGeom prst="rect">
            <a:avLst/>
          </a:prstGeom>
        </p:spPr>
      </p:pic>
      <p:sp>
        <p:nvSpPr>
          <p:cNvPr id="5" name="TextBox 4">
            <a:extLst>
              <a:ext uri="{FF2B5EF4-FFF2-40B4-BE49-F238E27FC236}">
                <a16:creationId xmlns:a16="http://schemas.microsoft.com/office/drawing/2014/main" id="{3B85550D-EA03-A635-92CA-03D188D23BBE}"/>
              </a:ext>
            </a:extLst>
          </p:cNvPr>
          <p:cNvSpPr txBox="1"/>
          <p:nvPr/>
        </p:nvSpPr>
        <p:spPr>
          <a:xfrm>
            <a:off x="1964724" y="5313405"/>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D8E2ECE8-E785-69BF-4CE7-32522BF6B28E}"/>
              </a:ext>
            </a:extLst>
          </p:cNvPr>
          <p:cNvSpPr txBox="1"/>
          <p:nvPr/>
        </p:nvSpPr>
        <p:spPr>
          <a:xfrm>
            <a:off x="1285103" y="5226908"/>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D77FB71E-4051-D6B0-FB82-FC77B03CB75F}"/>
              </a:ext>
            </a:extLst>
          </p:cNvPr>
          <p:cNvSpPr>
            <a:spLocks noGrp="1"/>
          </p:cNvSpPr>
          <p:nvPr>
            <p:ph type="title"/>
          </p:nvPr>
        </p:nvSpPr>
        <p:spPr>
          <a:xfrm>
            <a:off x="321565" y="269197"/>
            <a:ext cx="7048500" cy="1619762"/>
          </a:xfrm>
          <a:gradFill flip="none" rotWithShape="1">
            <a:gsLst>
              <a:gs pos="0">
                <a:schemeClr val="accent2">
                  <a:lumMod val="40000"/>
                  <a:lumOff val="60000"/>
                </a:schemeClr>
              </a:gs>
              <a:gs pos="46000">
                <a:schemeClr val="accent2"/>
              </a:gs>
            </a:gsLst>
            <a:path path="circle">
              <a:fillToRect l="50000" t="130000" r="50000" b="-30000"/>
            </a:path>
            <a:tileRect/>
          </a:gradFill>
          <a:ln>
            <a:solidFill>
              <a:srgbClr val="404040"/>
            </a:solidFill>
          </a:ln>
        </p:spPr>
        <p:txBody>
          <a:bodyPr vert="horz" lIns="182880" tIns="182880" rIns="182880" bIns="182880" rtlCol="0" anchor="ctr" anchorCtr="1">
            <a:normAutofit/>
          </a:bodyPr>
          <a:lstStyle/>
          <a:p>
            <a:r>
              <a:rPr lang="en-US" sz="2400" b="1" dirty="0">
                <a:solidFill>
                  <a:srgbClr val="262626"/>
                </a:solidFill>
              </a:rPr>
              <a:t>Spoils of war: the repatriation of children in the post-1918 Balkans</a:t>
            </a:r>
            <a:br>
              <a:rPr lang="en-US" sz="1500" b="1" dirty="0">
                <a:solidFill>
                  <a:srgbClr val="262626"/>
                </a:solidFill>
              </a:rPr>
            </a:br>
            <a:br>
              <a:rPr lang="en-US" sz="1500" b="1" dirty="0">
                <a:solidFill>
                  <a:srgbClr val="262626"/>
                </a:solidFill>
              </a:rPr>
            </a:br>
            <a:r>
              <a:rPr lang="en-US" sz="2000" b="1" dirty="0">
                <a:solidFill>
                  <a:srgbClr val="262626"/>
                </a:solidFill>
              </a:rPr>
              <a:t>Theodora </a:t>
            </a:r>
            <a:r>
              <a:rPr lang="en-US" sz="2000" b="1" dirty="0" err="1">
                <a:solidFill>
                  <a:srgbClr val="262626"/>
                </a:solidFill>
              </a:rPr>
              <a:t>dragostinova</a:t>
            </a:r>
            <a:endParaRPr lang="en-US" sz="2000" b="1" dirty="0">
              <a:solidFill>
                <a:srgbClr val="262626"/>
              </a:solidFill>
            </a:endParaRPr>
          </a:p>
        </p:txBody>
      </p:sp>
    </p:spTree>
    <p:extLst>
      <p:ext uri="{BB962C8B-B14F-4D97-AF65-F5344CB8AC3E}">
        <p14:creationId xmlns:p14="http://schemas.microsoft.com/office/powerpoint/2010/main" val="3946586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E5E55-E767-339A-181C-1A2A274DD88C}"/>
              </a:ext>
            </a:extLst>
          </p:cNvPr>
          <p:cNvSpPr>
            <a:spLocks noGrp="1"/>
          </p:cNvSpPr>
          <p:nvPr>
            <p:ph type="title"/>
          </p:nvPr>
        </p:nvSpPr>
        <p:spPr/>
        <p:txBody>
          <a:bodyPr>
            <a:normAutofit fontScale="90000"/>
          </a:bodyPr>
          <a:lstStyle/>
          <a:p>
            <a:r>
              <a:rPr lang="en-US" dirty="0">
                <a:solidFill>
                  <a:schemeClr val="bg1"/>
                </a:solidFill>
              </a:rPr>
              <a:t>Johanna Sellman</a:t>
            </a:r>
            <a:br>
              <a:rPr lang="en-US" dirty="0">
                <a:solidFill>
                  <a:schemeClr val="bg1"/>
                </a:solidFill>
              </a:rPr>
            </a:br>
            <a:r>
              <a:rPr lang="en-US" dirty="0">
                <a:solidFill>
                  <a:schemeClr val="bg1"/>
                </a:solidFill>
              </a:rPr>
              <a:t>Associate Professor</a:t>
            </a:r>
            <a:br>
              <a:rPr lang="en-US" dirty="0">
                <a:solidFill>
                  <a:schemeClr val="bg1"/>
                </a:solidFill>
              </a:rPr>
            </a:br>
            <a:r>
              <a:rPr lang="en-US" dirty="0">
                <a:solidFill>
                  <a:schemeClr val="bg1"/>
                </a:solidFill>
              </a:rPr>
              <a:t>Near Eastern and South Asian Languages and cultures</a:t>
            </a:r>
          </a:p>
        </p:txBody>
      </p:sp>
      <p:sp>
        <p:nvSpPr>
          <p:cNvPr id="3" name="Content Placeholder 2">
            <a:extLst>
              <a:ext uri="{FF2B5EF4-FFF2-40B4-BE49-F238E27FC236}">
                <a16:creationId xmlns:a16="http://schemas.microsoft.com/office/drawing/2014/main" id="{0F5FBD65-D640-3E71-5290-D137F3C366C9}"/>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75E510D1-2513-3558-A940-0C70634306B0}"/>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401439756"/>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9AA360FAD2354189E1C0336225422E" ma:contentTypeVersion="8" ma:contentTypeDescription="Create a new document." ma:contentTypeScope="" ma:versionID="f3f0c65f8ec64d9a4aae611df12197bd">
  <xsd:schema xmlns:xsd="http://www.w3.org/2001/XMLSchema" xmlns:xs="http://www.w3.org/2001/XMLSchema" xmlns:p="http://schemas.microsoft.com/office/2006/metadata/properties" xmlns:ns2="2f45d124-d59b-4250-ad77-fe34801d85cd" xmlns:ns3="2c0422d6-226e-4ac3-ac25-b5702e7ba2c4" targetNamespace="http://schemas.microsoft.com/office/2006/metadata/properties" ma:root="true" ma:fieldsID="91fce98009f51b72fcb14c43b9c7e596" ns2:_="" ns3:_="">
    <xsd:import namespace="2f45d124-d59b-4250-ad77-fe34801d85cd"/>
    <xsd:import namespace="2c0422d6-226e-4ac3-ac25-b5702e7ba2c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45d124-d59b-4250-ad77-fe34801d85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0422d6-226e-4ac3-ac25-b5702e7ba2c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0E713EE-C76D-4916-945F-321DE2E0B946}"/>
</file>

<file path=customXml/itemProps2.xml><?xml version="1.0" encoding="utf-8"?>
<ds:datastoreItem xmlns:ds="http://schemas.openxmlformats.org/officeDocument/2006/customXml" ds:itemID="{08A5A607-42CC-4F85-B392-588230DE0296}"/>
</file>

<file path=customXml/itemProps3.xml><?xml version="1.0" encoding="utf-8"?>
<ds:datastoreItem xmlns:ds="http://schemas.openxmlformats.org/officeDocument/2006/customXml" ds:itemID="{04DC97E4-FC48-40DC-AB8A-1054319B5C95}"/>
</file>

<file path=docProps/app.xml><?xml version="1.0" encoding="utf-8"?>
<Properties xmlns="http://schemas.openxmlformats.org/officeDocument/2006/extended-properties" xmlns:vt="http://schemas.openxmlformats.org/officeDocument/2006/docPropsVTypes">
  <Template/>
  <TotalTime>2511</TotalTime>
  <Words>1165</Words>
  <Application>Microsoft Macintosh PowerPoint</Application>
  <PresentationFormat>Widescreen</PresentationFormat>
  <Paragraphs>104</Paragraphs>
  <Slides>23</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Aptos</vt:lpstr>
      <vt:lpstr>Arial</vt:lpstr>
      <vt:lpstr>Buckeye Sans 2</vt:lpstr>
      <vt:lpstr>Century Gothic</vt:lpstr>
      <vt:lpstr>Garamond</vt:lpstr>
      <vt:lpstr>Vapor Trail</vt:lpstr>
      <vt:lpstr>Arts and Humanities Faculty Research and Creative Inquiry Showcase and Reception</vt:lpstr>
      <vt:lpstr>Twelve Arts and Humanities units represented at today’s showcase!</vt:lpstr>
      <vt:lpstr>David Hedgecoth Associate Professor School of Music</vt:lpstr>
      <vt:lpstr>CCR</vt:lpstr>
      <vt:lpstr>Philip Tuxbury-Gleissner Assistant Professor  Slavic and East European Languages and Cultures</vt:lpstr>
      <vt:lpstr>PowerPoint Presentation</vt:lpstr>
      <vt:lpstr>Theodora Dragostinova Professor Department of History</vt:lpstr>
      <vt:lpstr>Spoils of war: the repatriation of children in the post-1918 Balkans  Theodora dragostinova</vt:lpstr>
      <vt:lpstr>Johanna Sellman Associate Professor Near Eastern and South Asian Languages and cultures</vt:lpstr>
      <vt:lpstr>Moth Journeys and Butterfly Effects: Longing and Postmigrant Intertextuality in Johannes Anyuru’s De kommer att drunkna i sina mödrars tårar  Johanna Sellman, Associate Professor   Department of Near Eastern and South Asian Languages and Cultures  </vt:lpstr>
      <vt:lpstr>John Grinstead Chair Spanish and Portuguese </vt:lpstr>
      <vt:lpstr>Developmental Semantics in  Imbabura Kichwa John Grinstead &amp; Santiago Gualapuro Gualapuro Department of Spanish &amp; Portuguese</vt:lpstr>
      <vt:lpstr>Marc Ainger Associate Professor School of Music</vt:lpstr>
      <vt:lpstr>PowerPoint Presentation</vt:lpstr>
      <vt:lpstr>Christopher Highley Professor Dept. of English Director of the Center for Medieval and renaissance Studies</vt:lpstr>
      <vt:lpstr>PowerPoint Presentation</vt:lpstr>
      <vt:lpstr>PowerPoint Presentation</vt:lpstr>
      <vt:lpstr>Ori yehudai Associate professor History Schottenstein chair in Israel Studies</vt:lpstr>
      <vt:lpstr>May Mergenthaler Associate Professor Germanic Languages and Literatures</vt:lpstr>
      <vt:lpstr>Book project by May Mergenthaler  Poetology of Light:  The Emergence of the Lyric in the 18th century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Hedgecoth</dc:creator>
  <cp:lastModifiedBy>Skinner, Ryan</cp:lastModifiedBy>
  <cp:revision>16</cp:revision>
  <dcterms:created xsi:type="dcterms:W3CDTF">2024-11-15T23:05:16Z</dcterms:created>
  <dcterms:modified xsi:type="dcterms:W3CDTF">2024-12-02T18:13:33Z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0x010100069AA360FAD2354189E1C0336225422E</vt:lpwstr>
  </property>
</Properties>
</file>